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9.jpg" ContentType="image/jpeg"/>
  <Override PartName="/ppt/media/image10.jpg" ContentType="image/jpeg"/>
  <Override PartName="/ppt/media/image11.jpg" ContentType="image/jpeg"/>
  <Override PartName="/ppt/media/image12.jpg" ContentType="image/jpeg"/>
  <Override PartName="/ppt/media/image13.jpg" ContentType="image/jpeg"/>
  <Override PartName="/ppt/media/image14.jpg" ContentType="image/jpeg"/>
  <Override PartName="/ppt/media/image15.jpg" ContentType="image/jpeg"/>
  <Override PartName="/ppt/media/image16.jpg" ContentType="image/jpeg"/>
  <Override PartName="/ppt/media/image17.jpg" ContentType="image/jpeg"/>
  <Override PartName="/ppt/media/image18.jpg" ContentType="image/jpeg"/>
  <Override PartName="/ppt/media/image19.jpg" ContentType="image/jpeg"/>
  <Override PartName="/ppt/media/image20.jpg" ContentType="image/jpeg"/>
  <Override PartName="/ppt/media/image21.jpg" ContentType="image/jpeg"/>
  <Override PartName="/ppt/media/image22.jpg" ContentType="image/jpeg"/>
  <Override PartName="/ppt/media/image23.jpg" ContentType="image/jpeg"/>
  <Override PartName="/ppt/media/image24.jpg" ContentType="image/jpeg"/>
  <Override PartName="/ppt/media/image25.jpg" ContentType="image/jpeg"/>
  <Override PartName="/ppt/media/image26.jpg" ContentType="image/jpeg"/>
  <Override PartName="/ppt/media/image27.jpg" ContentType="image/jpeg"/>
  <Override PartName="/ppt/media/image28.jpg" ContentType="image/jpeg"/>
  <Override PartName="/ppt/media/image29.jpg" ContentType="image/jpeg"/>
  <Override PartName="/ppt/media/image30.jpg" ContentType="image/jpeg"/>
  <Override PartName="/ppt/media/image31.jpg" ContentType="image/jpeg"/>
  <Override PartName="/ppt/media/image32.jpg" ContentType="image/jpeg"/>
  <Override PartName="/ppt/media/image33.jpg" ContentType="image/jpeg"/>
  <Override PartName="/ppt/media/image34.jpg" ContentType="image/jpeg"/>
  <Override PartName="/ppt/media/image35.jpg" ContentType="image/jpeg"/>
  <Override PartName="/ppt/media/image36.jpg" ContentType="image/jpeg"/>
  <Override PartName="/ppt/media/image37.jpg" ContentType="image/jpeg"/>
  <Override PartName="/ppt/media/image38.jpg" ContentType="image/jpeg"/>
  <Override PartName="/ppt/media/image39.jpg" ContentType="image/jpeg"/>
  <Override PartName="/ppt/media/image40.jpg" ContentType="image/jpeg"/>
  <Override PartName="/ppt/media/image41.jpg" ContentType="image/jpeg"/>
  <Override PartName="/ppt/media/image42.jpg" ContentType="image/jpeg"/>
  <Override PartName="/ppt/media/image43.jpg" ContentType="image/jpeg"/>
  <Override PartName="/ppt/media/image44.jpg" ContentType="image/jpeg"/>
  <Override PartName="/ppt/media/image45.jpg" ContentType="image/jpeg"/>
  <Override PartName="/ppt/media/image46.jpg" ContentType="image/jpeg"/>
  <Override PartName="/ppt/media/image47.jpg" ContentType="image/jpeg"/>
  <Override PartName="/ppt/media/image48.jpg" ContentType="image/jpeg"/>
  <Override PartName="/ppt/media/image49.jpg" ContentType="image/jpeg"/>
  <Override PartName="/ppt/media/image50.jpg" ContentType="image/jpeg"/>
  <Override PartName="/ppt/media/image52.jpg" ContentType="image/jpeg"/>
  <Override PartName="/ppt/media/image54.jpg" ContentType="image/jpeg"/>
  <Override PartName="/ppt/media/image56.jpg" ContentType="image/jpeg"/>
  <Override PartName="/ppt/media/image57.jpg" ContentType="image/jpeg"/>
  <Override PartName="/ppt/media/image58.jpg" ContentType="image/jpeg"/>
  <Override PartName="/ppt/media/image59.jpg" ContentType="image/jpeg"/>
  <Override PartName="/ppt/media/image60.jpg" ContentType="image/jpeg"/>
  <Override PartName="/ppt/media/image61.jpg" ContentType="image/jpeg"/>
  <Override PartName="/ppt/media/image62.jpg" ContentType="image/jpeg"/>
  <Override PartName="/ppt/media/image63.jpg" ContentType="image/jpeg"/>
  <Override PartName="/ppt/media/image64.jpg" ContentType="image/jpeg"/>
  <Override PartName="/ppt/media/image65.jpg" ContentType="image/jpeg"/>
  <Override PartName="/ppt/media/image66.jpg" ContentType="image/jpeg"/>
  <Override PartName="/ppt/media/image68.jpg" ContentType="image/jpeg"/>
  <Override PartName="/ppt/media/image69.jpg" ContentType="image/jpeg"/>
  <Override PartName="/ppt/media/image70.jpg" ContentType="image/jpeg"/>
  <Override PartName="/ppt/media/image71.jpg" ContentType="image/jpeg"/>
  <Override PartName="/ppt/media/image72.jpg" ContentType="image/jpeg"/>
  <Override PartName="/ppt/media/image73.jpg" ContentType="image/jpeg"/>
  <Override PartName="/ppt/media/image75.jpg" ContentType="image/jpeg"/>
  <Override PartName="/ppt/media/image76.jpg" ContentType="image/jpeg"/>
  <Override PartName="/ppt/media/image77.jpg" ContentType="image/jpeg"/>
  <Override PartName="/ppt/media/image78.jpg" ContentType="image/jpeg"/>
  <Override PartName="/ppt/media/image79.jpg" ContentType="image/jpeg"/>
  <Override PartName="/ppt/media/image80.jpg" ContentType="image/jpeg"/>
  <Override PartName="/ppt/media/image81.jpg" ContentType="image/jpeg"/>
  <Override PartName="/ppt/media/image82.jpg" ContentType="image/jpeg"/>
  <Override PartName="/ppt/media/image83.jpg" ContentType="image/jpeg"/>
  <Override PartName="/ppt/media/image84.jpg" ContentType="image/jpeg"/>
  <Override PartName="/ppt/media/image85.jpg" ContentType="image/jpeg"/>
  <Override PartName="/ppt/media/image86.jpg" ContentType="image/jpeg"/>
  <Override PartName="/ppt/media/image87.jpg" ContentType="image/jpeg"/>
  <Override PartName="/ppt/media/image88.jpg" ContentType="image/jpeg"/>
  <Override PartName="/ppt/media/image89.jpg" ContentType="image/jpe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368" r:id="rId4"/>
    <p:sldId id="388" r:id="rId5"/>
    <p:sldId id="389" r:id="rId6"/>
    <p:sldId id="390" r:id="rId7"/>
    <p:sldId id="371" r:id="rId8"/>
    <p:sldId id="373" r:id="rId9"/>
    <p:sldId id="372" r:id="rId10"/>
    <p:sldId id="386" r:id="rId11"/>
    <p:sldId id="374" r:id="rId12"/>
    <p:sldId id="375" r:id="rId13"/>
    <p:sldId id="376" r:id="rId14"/>
    <p:sldId id="377" r:id="rId15"/>
    <p:sldId id="378" r:id="rId16"/>
    <p:sldId id="382" r:id="rId17"/>
    <p:sldId id="383" r:id="rId18"/>
    <p:sldId id="384" r:id="rId19"/>
    <p:sldId id="38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 x" userId="34dc666ff48bf61e" providerId="LiveId" clId="{2EDCA14C-2F4C-4A5B-A1B7-F74FC1A3259C}"/>
    <pc:docChg chg="custSel modSld">
      <pc:chgData name="x x" userId="34dc666ff48bf61e" providerId="LiveId" clId="{2EDCA14C-2F4C-4A5B-A1B7-F74FC1A3259C}" dt="2024-08-16T16:56:57.730" v="54" actId="20577"/>
      <pc:docMkLst>
        <pc:docMk/>
      </pc:docMkLst>
      <pc:sldChg chg="modSp mod">
        <pc:chgData name="x x" userId="34dc666ff48bf61e" providerId="LiveId" clId="{2EDCA14C-2F4C-4A5B-A1B7-F74FC1A3259C}" dt="2024-08-15T16:43:14.749" v="1" actId="27636"/>
        <pc:sldMkLst>
          <pc:docMk/>
          <pc:sldMk cId="1437231395" sldId="265"/>
        </pc:sldMkLst>
        <pc:spChg chg="mod">
          <ac:chgData name="x x" userId="34dc666ff48bf61e" providerId="LiveId" clId="{2EDCA14C-2F4C-4A5B-A1B7-F74FC1A3259C}" dt="2024-08-15T16:43:14.749" v="1" actId="27636"/>
          <ac:spMkLst>
            <pc:docMk/>
            <pc:sldMk cId="1437231395" sldId="265"/>
            <ac:spMk id="13" creationId="{00000000-0000-0000-0000-000000000000}"/>
          </ac:spMkLst>
        </pc:spChg>
      </pc:sldChg>
      <pc:sldChg chg="modSp mod">
        <pc:chgData name="x x" userId="34dc666ff48bf61e" providerId="LiveId" clId="{2EDCA14C-2F4C-4A5B-A1B7-F74FC1A3259C}" dt="2024-08-16T16:55:15.429" v="6" actId="20577"/>
        <pc:sldMkLst>
          <pc:docMk/>
          <pc:sldMk cId="510445171" sldId="368"/>
        </pc:sldMkLst>
        <pc:spChg chg="mod">
          <ac:chgData name="x x" userId="34dc666ff48bf61e" providerId="LiveId" clId="{2EDCA14C-2F4C-4A5B-A1B7-F74FC1A3259C}" dt="2024-08-16T16:55:15.429" v="6" actId="20577"/>
          <ac:spMkLst>
            <pc:docMk/>
            <pc:sldMk cId="510445171" sldId="368"/>
            <ac:spMk id="10" creationId="{219CA819-CBD3-41FF-89E7-8D5CFAA71047}"/>
          </ac:spMkLst>
        </pc:spChg>
      </pc:sldChg>
      <pc:sldChg chg="modSp mod">
        <pc:chgData name="x x" userId="34dc666ff48bf61e" providerId="LiveId" clId="{2EDCA14C-2F4C-4A5B-A1B7-F74FC1A3259C}" dt="2024-08-16T16:55:39.538" v="18" actId="20577"/>
        <pc:sldMkLst>
          <pc:docMk/>
          <pc:sldMk cId="1406390959" sldId="371"/>
        </pc:sldMkLst>
        <pc:spChg chg="mod">
          <ac:chgData name="x x" userId="34dc666ff48bf61e" providerId="LiveId" clId="{2EDCA14C-2F4C-4A5B-A1B7-F74FC1A3259C}" dt="2024-08-16T16:55:39.538" v="18" actId="20577"/>
          <ac:spMkLst>
            <pc:docMk/>
            <pc:sldMk cId="1406390959" sldId="371"/>
            <ac:spMk id="10" creationId="{219CA819-CBD3-41FF-89E7-8D5CFAA71047}"/>
          </ac:spMkLst>
        </pc:spChg>
      </pc:sldChg>
      <pc:sldChg chg="modSp mod">
        <pc:chgData name="x x" userId="34dc666ff48bf61e" providerId="LiveId" clId="{2EDCA14C-2F4C-4A5B-A1B7-F74FC1A3259C}" dt="2024-08-16T16:55:51.070" v="24" actId="20577"/>
        <pc:sldMkLst>
          <pc:docMk/>
          <pc:sldMk cId="459222372" sldId="372"/>
        </pc:sldMkLst>
        <pc:spChg chg="mod">
          <ac:chgData name="x x" userId="34dc666ff48bf61e" providerId="LiveId" clId="{2EDCA14C-2F4C-4A5B-A1B7-F74FC1A3259C}" dt="2024-08-16T16:55:51.070" v="24" actId="20577"/>
          <ac:spMkLst>
            <pc:docMk/>
            <pc:sldMk cId="459222372" sldId="372"/>
            <ac:spMk id="10" creationId="{219CA819-CBD3-41FF-89E7-8D5CFAA71047}"/>
          </ac:spMkLst>
        </pc:spChg>
      </pc:sldChg>
      <pc:sldChg chg="modSp mod">
        <pc:chgData name="x x" userId="34dc666ff48bf61e" providerId="LiveId" clId="{2EDCA14C-2F4C-4A5B-A1B7-F74FC1A3259C}" dt="2024-08-16T16:55:45.579" v="21" actId="20577"/>
        <pc:sldMkLst>
          <pc:docMk/>
          <pc:sldMk cId="3857089444" sldId="373"/>
        </pc:sldMkLst>
        <pc:spChg chg="mod">
          <ac:chgData name="x x" userId="34dc666ff48bf61e" providerId="LiveId" clId="{2EDCA14C-2F4C-4A5B-A1B7-F74FC1A3259C}" dt="2024-08-16T16:55:45.579" v="21" actId="20577"/>
          <ac:spMkLst>
            <pc:docMk/>
            <pc:sldMk cId="3857089444" sldId="373"/>
            <ac:spMk id="10" creationId="{219CA819-CBD3-41FF-89E7-8D5CFAA71047}"/>
          </ac:spMkLst>
        </pc:spChg>
      </pc:sldChg>
      <pc:sldChg chg="modSp mod">
        <pc:chgData name="x x" userId="34dc666ff48bf61e" providerId="LiveId" clId="{2EDCA14C-2F4C-4A5B-A1B7-F74FC1A3259C}" dt="2024-08-16T16:56:02.084" v="30" actId="20577"/>
        <pc:sldMkLst>
          <pc:docMk/>
          <pc:sldMk cId="1949865367" sldId="374"/>
        </pc:sldMkLst>
        <pc:spChg chg="mod">
          <ac:chgData name="x x" userId="34dc666ff48bf61e" providerId="LiveId" clId="{2EDCA14C-2F4C-4A5B-A1B7-F74FC1A3259C}" dt="2024-08-16T16:56:02.084" v="30" actId="20577"/>
          <ac:spMkLst>
            <pc:docMk/>
            <pc:sldMk cId="1949865367" sldId="374"/>
            <ac:spMk id="10" creationId="{219CA819-CBD3-41FF-89E7-8D5CFAA71047}"/>
          </ac:spMkLst>
        </pc:spChg>
      </pc:sldChg>
      <pc:sldChg chg="modSp mod">
        <pc:chgData name="x x" userId="34dc666ff48bf61e" providerId="LiveId" clId="{2EDCA14C-2F4C-4A5B-A1B7-F74FC1A3259C}" dt="2024-08-16T16:56:07.728" v="33" actId="20577"/>
        <pc:sldMkLst>
          <pc:docMk/>
          <pc:sldMk cId="201074256" sldId="375"/>
        </pc:sldMkLst>
        <pc:spChg chg="mod">
          <ac:chgData name="x x" userId="34dc666ff48bf61e" providerId="LiveId" clId="{2EDCA14C-2F4C-4A5B-A1B7-F74FC1A3259C}" dt="2024-08-16T16:56:07.728" v="33" actId="20577"/>
          <ac:spMkLst>
            <pc:docMk/>
            <pc:sldMk cId="201074256" sldId="375"/>
            <ac:spMk id="10" creationId="{219CA819-CBD3-41FF-89E7-8D5CFAA71047}"/>
          </ac:spMkLst>
        </pc:spChg>
      </pc:sldChg>
      <pc:sldChg chg="modSp mod">
        <pc:chgData name="x x" userId="34dc666ff48bf61e" providerId="LiveId" clId="{2EDCA14C-2F4C-4A5B-A1B7-F74FC1A3259C}" dt="2024-08-16T16:56:12.962" v="36" actId="20577"/>
        <pc:sldMkLst>
          <pc:docMk/>
          <pc:sldMk cId="3599225637" sldId="376"/>
        </pc:sldMkLst>
        <pc:spChg chg="mod">
          <ac:chgData name="x x" userId="34dc666ff48bf61e" providerId="LiveId" clId="{2EDCA14C-2F4C-4A5B-A1B7-F74FC1A3259C}" dt="2024-08-16T16:56:12.962" v="36" actId="20577"/>
          <ac:spMkLst>
            <pc:docMk/>
            <pc:sldMk cId="3599225637" sldId="376"/>
            <ac:spMk id="10" creationId="{219CA819-CBD3-41FF-89E7-8D5CFAA71047}"/>
          </ac:spMkLst>
        </pc:spChg>
      </pc:sldChg>
      <pc:sldChg chg="modSp mod">
        <pc:chgData name="x x" userId="34dc666ff48bf61e" providerId="LiveId" clId="{2EDCA14C-2F4C-4A5B-A1B7-F74FC1A3259C}" dt="2024-08-16T16:56:17.857" v="39" actId="20577"/>
        <pc:sldMkLst>
          <pc:docMk/>
          <pc:sldMk cId="2392485660" sldId="377"/>
        </pc:sldMkLst>
        <pc:spChg chg="mod">
          <ac:chgData name="x x" userId="34dc666ff48bf61e" providerId="LiveId" clId="{2EDCA14C-2F4C-4A5B-A1B7-F74FC1A3259C}" dt="2024-08-16T16:56:17.857" v="39" actId="20577"/>
          <ac:spMkLst>
            <pc:docMk/>
            <pc:sldMk cId="2392485660" sldId="377"/>
            <ac:spMk id="10" creationId="{219CA819-CBD3-41FF-89E7-8D5CFAA71047}"/>
          </ac:spMkLst>
        </pc:spChg>
      </pc:sldChg>
      <pc:sldChg chg="modSp mod">
        <pc:chgData name="x x" userId="34dc666ff48bf61e" providerId="LiveId" clId="{2EDCA14C-2F4C-4A5B-A1B7-F74FC1A3259C}" dt="2024-08-16T16:56:22.600" v="42" actId="20577"/>
        <pc:sldMkLst>
          <pc:docMk/>
          <pc:sldMk cId="594013204" sldId="378"/>
        </pc:sldMkLst>
        <pc:spChg chg="mod">
          <ac:chgData name="x x" userId="34dc666ff48bf61e" providerId="LiveId" clId="{2EDCA14C-2F4C-4A5B-A1B7-F74FC1A3259C}" dt="2024-08-16T16:56:22.600" v="42" actId="20577"/>
          <ac:spMkLst>
            <pc:docMk/>
            <pc:sldMk cId="594013204" sldId="378"/>
            <ac:spMk id="10" creationId="{219CA819-CBD3-41FF-89E7-8D5CFAA71047}"/>
          </ac:spMkLst>
        </pc:spChg>
      </pc:sldChg>
      <pc:sldChg chg="modSp mod">
        <pc:chgData name="x x" userId="34dc666ff48bf61e" providerId="LiveId" clId="{2EDCA14C-2F4C-4A5B-A1B7-F74FC1A3259C}" dt="2024-08-16T16:56:27.729" v="45" actId="20577"/>
        <pc:sldMkLst>
          <pc:docMk/>
          <pc:sldMk cId="1982971762" sldId="382"/>
        </pc:sldMkLst>
        <pc:spChg chg="mod">
          <ac:chgData name="x x" userId="34dc666ff48bf61e" providerId="LiveId" clId="{2EDCA14C-2F4C-4A5B-A1B7-F74FC1A3259C}" dt="2024-08-16T16:56:27.729" v="45" actId="20577"/>
          <ac:spMkLst>
            <pc:docMk/>
            <pc:sldMk cId="1982971762" sldId="382"/>
            <ac:spMk id="10" creationId="{219CA819-CBD3-41FF-89E7-8D5CFAA71047}"/>
          </ac:spMkLst>
        </pc:spChg>
      </pc:sldChg>
      <pc:sldChg chg="modSp mod">
        <pc:chgData name="x x" userId="34dc666ff48bf61e" providerId="LiveId" clId="{2EDCA14C-2F4C-4A5B-A1B7-F74FC1A3259C}" dt="2024-08-16T16:56:32.674" v="48" actId="20577"/>
        <pc:sldMkLst>
          <pc:docMk/>
          <pc:sldMk cId="2345272503" sldId="383"/>
        </pc:sldMkLst>
        <pc:spChg chg="mod">
          <ac:chgData name="x x" userId="34dc666ff48bf61e" providerId="LiveId" clId="{2EDCA14C-2F4C-4A5B-A1B7-F74FC1A3259C}" dt="2024-08-16T16:56:32.674" v="48" actId="20577"/>
          <ac:spMkLst>
            <pc:docMk/>
            <pc:sldMk cId="2345272503" sldId="383"/>
            <ac:spMk id="10" creationId="{219CA819-CBD3-41FF-89E7-8D5CFAA71047}"/>
          </ac:spMkLst>
        </pc:spChg>
      </pc:sldChg>
      <pc:sldChg chg="modSp mod">
        <pc:chgData name="x x" userId="34dc666ff48bf61e" providerId="LiveId" clId="{2EDCA14C-2F4C-4A5B-A1B7-F74FC1A3259C}" dt="2024-08-16T16:56:37.953" v="51" actId="20577"/>
        <pc:sldMkLst>
          <pc:docMk/>
          <pc:sldMk cId="514987656" sldId="384"/>
        </pc:sldMkLst>
        <pc:spChg chg="mod">
          <ac:chgData name="x x" userId="34dc666ff48bf61e" providerId="LiveId" clId="{2EDCA14C-2F4C-4A5B-A1B7-F74FC1A3259C}" dt="2024-08-16T16:56:37.953" v="51" actId="20577"/>
          <ac:spMkLst>
            <pc:docMk/>
            <pc:sldMk cId="514987656" sldId="384"/>
            <ac:spMk id="10" creationId="{219CA819-CBD3-41FF-89E7-8D5CFAA71047}"/>
          </ac:spMkLst>
        </pc:spChg>
      </pc:sldChg>
      <pc:sldChg chg="modSp mod">
        <pc:chgData name="x x" userId="34dc666ff48bf61e" providerId="LiveId" clId="{2EDCA14C-2F4C-4A5B-A1B7-F74FC1A3259C}" dt="2024-08-16T16:56:57.730" v="54" actId="20577"/>
        <pc:sldMkLst>
          <pc:docMk/>
          <pc:sldMk cId="1849784883" sldId="385"/>
        </pc:sldMkLst>
        <pc:spChg chg="mod">
          <ac:chgData name="x x" userId="34dc666ff48bf61e" providerId="LiveId" clId="{2EDCA14C-2F4C-4A5B-A1B7-F74FC1A3259C}" dt="2024-08-16T16:56:57.730" v="54" actId="20577"/>
          <ac:spMkLst>
            <pc:docMk/>
            <pc:sldMk cId="1849784883" sldId="385"/>
            <ac:spMk id="10" creationId="{219CA819-CBD3-41FF-89E7-8D5CFAA71047}"/>
          </ac:spMkLst>
        </pc:spChg>
      </pc:sldChg>
      <pc:sldChg chg="modSp mod">
        <pc:chgData name="x x" userId="34dc666ff48bf61e" providerId="LiveId" clId="{2EDCA14C-2F4C-4A5B-A1B7-F74FC1A3259C}" dt="2024-08-16T16:55:56.805" v="27" actId="20577"/>
        <pc:sldMkLst>
          <pc:docMk/>
          <pc:sldMk cId="994686178" sldId="386"/>
        </pc:sldMkLst>
        <pc:spChg chg="mod">
          <ac:chgData name="x x" userId="34dc666ff48bf61e" providerId="LiveId" clId="{2EDCA14C-2F4C-4A5B-A1B7-F74FC1A3259C}" dt="2024-08-16T16:55:56.805" v="27" actId="20577"/>
          <ac:spMkLst>
            <pc:docMk/>
            <pc:sldMk cId="994686178" sldId="386"/>
            <ac:spMk id="10" creationId="{219CA819-CBD3-41FF-89E7-8D5CFAA71047}"/>
          </ac:spMkLst>
        </pc:spChg>
      </pc:sldChg>
      <pc:sldChg chg="modSp mod">
        <pc:chgData name="x x" userId="34dc666ff48bf61e" providerId="LiveId" clId="{2EDCA14C-2F4C-4A5B-A1B7-F74FC1A3259C}" dt="2024-08-16T16:55:22.955" v="9" actId="20577"/>
        <pc:sldMkLst>
          <pc:docMk/>
          <pc:sldMk cId="3341642818" sldId="388"/>
        </pc:sldMkLst>
        <pc:spChg chg="mod">
          <ac:chgData name="x x" userId="34dc666ff48bf61e" providerId="LiveId" clId="{2EDCA14C-2F4C-4A5B-A1B7-F74FC1A3259C}" dt="2024-08-16T16:55:22.955" v="9" actId="20577"/>
          <ac:spMkLst>
            <pc:docMk/>
            <pc:sldMk cId="3341642818" sldId="388"/>
            <ac:spMk id="10" creationId="{219CA819-CBD3-41FF-89E7-8D5CFAA71047}"/>
          </ac:spMkLst>
        </pc:spChg>
      </pc:sldChg>
      <pc:sldChg chg="modSp mod">
        <pc:chgData name="x x" userId="34dc666ff48bf61e" providerId="LiveId" clId="{2EDCA14C-2F4C-4A5B-A1B7-F74FC1A3259C}" dt="2024-08-16T16:55:27.912" v="12" actId="20577"/>
        <pc:sldMkLst>
          <pc:docMk/>
          <pc:sldMk cId="3011023411" sldId="389"/>
        </pc:sldMkLst>
        <pc:spChg chg="mod">
          <ac:chgData name="x x" userId="34dc666ff48bf61e" providerId="LiveId" clId="{2EDCA14C-2F4C-4A5B-A1B7-F74FC1A3259C}" dt="2024-08-16T16:55:27.912" v="12" actId="20577"/>
          <ac:spMkLst>
            <pc:docMk/>
            <pc:sldMk cId="3011023411" sldId="389"/>
            <ac:spMk id="10" creationId="{219CA819-CBD3-41FF-89E7-8D5CFAA71047}"/>
          </ac:spMkLst>
        </pc:spChg>
      </pc:sldChg>
      <pc:sldChg chg="modSp mod">
        <pc:chgData name="x x" userId="34dc666ff48bf61e" providerId="LiveId" clId="{2EDCA14C-2F4C-4A5B-A1B7-F74FC1A3259C}" dt="2024-08-16T16:55:34.088" v="15" actId="20577"/>
        <pc:sldMkLst>
          <pc:docMk/>
          <pc:sldMk cId="2674655033" sldId="390"/>
        </pc:sldMkLst>
        <pc:spChg chg="mod">
          <ac:chgData name="x x" userId="34dc666ff48bf61e" providerId="LiveId" clId="{2EDCA14C-2F4C-4A5B-A1B7-F74FC1A3259C}" dt="2024-08-16T16:55:34.088" v="15" actId="20577"/>
          <ac:spMkLst>
            <pc:docMk/>
            <pc:sldMk cId="2674655033" sldId="390"/>
            <ac:spMk id="10" creationId="{219CA819-CBD3-41FF-89E7-8D5CFAA7104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4A80-5DC2-F32B-F4B6-F97B822ED8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23B0FB-366B-BD30-B5E2-CF0D2FCC23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8B37B6-FA07-1713-6184-A62AB5177463}"/>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5" name="Footer Placeholder 4">
            <a:extLst>
              <a:ext uri="{FF2B5EF4-FFF2-40B4-BE49-F238E27FC236}">
                <a16:creationId xmlns:a16="http://schemas.microsoft.com/office/drawing/2014/main" id="{3C756A50-E4F6-8DE5-C29E-00B348792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239C0-E75D-FF05-BB66-8EDABBF33452}"/>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1277183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087D-BDA2-E0C9-C983-BE5E602F6B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F138FA-806A-06A8-4A60-58A6EE36EF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F4944A-A795-F30E-9A7D-3A533223C6AE}"/>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5" name="Footer Placeholder 4">
            <a:extLst>
              <a:ext uri="{FF2B5EF4-FFF2-40B4-BE49-F238E27FC236}">
                <a16:creationId xmlns:a16="http://schemas.microsoft.com/office/drawing/2014/main" id="{2A7745E2-FBD1-3443-9A0A-C0C389BFF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59E40A-133B-3FB7-E868-CB3D32598B15}"/>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3451899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3F55E-71B1-EE4E-4446-B5557071B0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B8F363-0DE4-CA26-F977-D6E452D0BD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D64995-228E-3DC2-F97B-698A9CE5DBAD}"/>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5" name="Footer Placeholder 4">
            <a:extLst>
              <a:ext uri="{FF2B5EF4-FFF2-40B4-BE49-F238E27FC236}">
                <a16:creationId xmlns:a16="http://schemas.microsoft.com/office/drawing/2014/main" id="{E8A43083-7D20-8A69-3464-F288934A7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8C76A5-B50F-B11C-6EBB-2932D39912AA}"/>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2019741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2D46-E30D-E562-599A-B7E8FA0116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D7AFED-4A7E-64C5-2746-591E6E6514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CAD5C-6C92-9BB2-5AB5-6CA3636F3D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907389-A32C-DA7D-688F-8C07AF3A3C83}"/>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6" name="Footer Placeholder 5">
            <a:extLst>
              <a:ext uri="{FF2B5EF4-FFF2-40B4-BE49-F238E27FC236}">
                <a16:creationId xmlns:a16="http://schemas.microsoft.com/office/drawing/2014/main" id="{230B1017-4835-546C-FFFB-3411675D6A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36FCF6-12BA-0E9A-F992-397B0DCA99CE}"/>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2624897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BE738-0AD1-C8A1-A8A3-E9A91E560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A33ADB-7CFE-775F-023C-87B376506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E2AF56-43A6-1E25-2E1A-7838A163C1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D515B5-8C61-E15A-0A07-F99BD56BDF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1A8AAD-68E7-4C2C-B8FF-3396A7DC39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8D40BE-66FC-8C5E-7E0C-AB8BAA5308BE}"/>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8" name="Footer Placeholder 7">
            <a:extLst>
              <a:ext uri="{FF2B5EF4-FFF2-40B4-BE49-F238E27FC236}">
                <a16:creationId xmlns:a16="http://schemas.microsoft.com/office/drawing/2014/main" id="{CCD9C7D8-2FC2-533B-C4DD-D485B66475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7F65D3-21C0-F166-9C42-051EC0B82A15}"/>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213212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0944-1264-D16A-C8FF-1802066ECE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817FB5-2501-A173-3384-D05DBE993E26}"/>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4" name="Footer Placeholder 3">
            <a:extLst>
              <a:ext uri="{FF2B5EF4-FFF2-40B4-BE49-F238E27FC236}">
                <a16:creationId xmlns:a16="http://schemas.microsoft.com/office/drawing/2014/main" id="{F2FDAACE-80D5-B37A-38E4-A8C301C51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A78989-FE86-7E23-6D77-39EDE9AA6CCF}"/>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647971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361B35-1712-53DB-8DFB-CA52C047A50E}"/>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3" name="Footer Placeholder 2">
            <a:extLst>
              <a:ext uri="{FF2B5EF4-FFF2-40B4-BE49-F238E27FC236}">
                <a16:creationId xmlns:a16="http://schemas.microsoft.com/office/drawing/2014/main" id="{C01412A8-36BA-A9EE-E066-4BBEFC2B17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D1FA45-FE68-EC05-AF53-63D18BB57DFE}"/>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4104844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82D9C-0A60-B10A-8D86-78A933EC1B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AFABDE-D24C-096D-336E-619CA7EF4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20EE05-EF70-ACE9-A49F-6912DE526B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44F6D4-9A34-1FF7-B5BA-7A32B4EE14EA}"/>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6" name="Footer Placeholder 5">
            <a:extLst>
              <a:ext uri="{FF2B5EF4-FFF2-40B4-BE49-F238E27FC236}">
                <a16:creationId xmlns:a16="http://schemas.microsoft.com/office/drawing/2014/main" id="{566C4E84-3839-0D45-9E20-1DD982617D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BC81FB-42AD-D863-83F6-890A6B284E42}"/>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1156701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6ACB-E877-B4D1-333D-E2CFEE5FC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ABF8F7-40C5-64E9-4478-4FA0A57F0F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D17EFD-0DFF-FE13-369D-85E95FFF81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D34AD2-594B-2110-49CC-9006473D7F95}"/>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6" name="Footer Placeholder 5">
            <a:extLst>
              <a:ext uri="{FF2B5EF4-FFF2-40B4-BE49-F238E27FC236}">
                <a16:creationId xmlns:a16="http://schemas.microsoft.com/office/drawing/2014/main" id="{FDECA857-B31B-528E-E7DE-9083A583A7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8579B8-91B4-0ADE-66CD-BA87773A0BB9}"/>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2841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0D300-9A0B-3CF0-F6FA-B919E5BD11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72E764-6272-5794-2D30-E83C9383D7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CDF3BA-0895-3C0D-23E6-FBCE5F0F18C7}"/>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5" name="Footer Placeholder 4">
            <a:extLst>
              <a:ext uri="{FF2B5EF4-FFF2-40B4-BE49-F238E27FC236}">
                <a16:creationId xmlns:a16="http://schemas.microsoft.com/office/drawing/2014/main" id="{45DC7138-9B1E-B0CB-7DE0-450BADB7E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19253-D32D-2687-1AD7-0C1D13D61553}"/>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4152241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2D4BC1-E822-3A4C-FDD5-17AC3B11E3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986C32-9716-53A0-E0A7-8A60FFEAB6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D90689-7E3A-6E07-3655-F215B10BA687}"/>
              </a:ext>
            </a:extLst>
          </p:cNvPr>
          <p:cNvSpPr>
            <a:spLocks noGrp="1"/>
          </p:cNvSpPr>
          <p:nvPr>
            <p:ph type="dt" sz="half" idx="10"/>
          </p:nvPr>
        </p:nvSpPr>
        <p:spPr/>
        <p:txBody>
          <a:bodyPr/>
          <a:lstStyle/>
          <a:p>
            <a:fld id="{7F3A8628-4518-4C2A-8A47-35C6D6A051EF}" type="datetimeFigureOut">
              <a:rPr lang="en-US" smtClean="0"/>
              <a:t>8/16/2024</a:t>
            </a:fld>
            <a:endParaRPr lang="en-US"/>
          </a:p>
        </p:txBody>
      </p:sp>
      <p:sp>
        <p:nvSpPr>
          <p:cNvPr id="5" name="Footer Placeholder 4">
            <a:extLst>
              <a:ext uri="{FF2B5EF4-FFF2-40B4-BE49-F238E27FC236}">
                <a16:creationId xmlns:a16="http://schemas.microsoft.com/office/drawing/2014/main" id="{CA3B50AF-2A1A-384A-62BF-E1B025032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BE3441-BC7E-CC7A-94D5-DD4A7002DCE6}"/>
              </a:ext>
            </a:extLst>
          </p:cNvPr>
          <p:cNvSpPr>
            <a:spLocks noGrp="1"/>
          </p:cNvSpPr>
          <p:nvPr>
            <p:ph type="sldNum" sz="quarter" idx="12"/>
          </p:nvPr>
        </p:nvSpPr>
        <p:spPr/>
        <p:txBody>
          <a:bodyPr/>
          <a:lstStyle/>
          <a:p>
            <a:fld id="{AB5194AF-2F51-49C5-AF0B-CD179A1C538F}" type="slidenum">
              <a:rPr lang="en-US" smtClean="0"/>
              <a:t>‹#›</a:t>
            </a:fld>
            <a:endParaRPr lang="en-US"/>
          </a:p>
        </p:txBody>
      </p:sp>
    </p:spTree>
    <p:extLst>
      <p:ext uri="{BB962C8B-B14F-4D97-AF65-F5344CB8AC3E}">
        <p14:creationId xmlns:p14="http://schemas.microsoft.com/office/powerpoint/2010/main" val="1927023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230C1E-D2AA-495C-E430-FE9511FF58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098270-7EE0-5E32-7162-0C4D131F50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965755-35C9-63AE-5809-0EC98AEDF4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3A8628-4518-4C2A-8A47-35C6D6A051EF}" type="datetimeFigureOut">
              <a:rPr lang="en-US" smtClean="0"/>
              <a:t>8/16/2024</a:t>
            </a:fld>
            <a:endParaRPr lang="en-US"/>
          </a:p>
        </p:txBody>
      </p:sp>
      <p:sp>
        <p:nvSpPr>
          <p:cNvPr id="5" name="Footer Placeholder 4">
            <a:extLst>
              <a:ext uri="{FF2B5EF4-FFF2-40B4-BE49-F238E27FC236}">
                <a16:creationId xmlns:a16="http://schemas.microsoft.com/office/drawing/2014/main" id="{311E100F-3C5B-4EF7-BF22-06741D95B1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9200A8E-7924-AA32-5132-AB580A23C7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5194AF-2F51-49C5-AF0B-CD179A1C538F}" type="slidenum">
              <a:rPr lang="en-US" smtClean="0"/>
              <a:t>‹#›</a:t>
            </a:fld>
            <a:endParaRPr lang="en-US"/>
          </a:p>
        </p:txBody>
      </p:sp>
    </p:spTree>
    <p:extLst>
      <p:ext uri="{BB962C8B-B14F-4D97-AF65-F5344CB8AC3E}">
        <p14:creationId xmlns:p14="http://schemas.microsoft.com/office/powerpoint/2010/main" val="261712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3" Type="http://schemas.openxmlformats.org/officeDocument/2006/relationships/image" Target="../media/image8.jp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1.png"/><Relationship Id="rId9" Type="http://schemas.openxmlformats.org/officeDocument/2006/relationships/image" Target="../media/image13.jpg"/></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8.jpg"/><Relationship Id="rId7" Type="http://schemas.openxmlformats.org/officeDocument/2006/relationships/image" Target="../media/image20.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jpg"/><Relationship Id="rId3" Type="http://schemas.openxmlformats.org/officeDocument/2006/relationships/image" Target="../media/image8.jpg"/><Relationship Id="rId7" Type="http://schemas.openxmlformats.org/officeDocument/2006/relationships/image" Target="../media/image24.jpg"/><Relationship Id="rId12" Type="http://schemas.openxmlformats.org/officeDocument/2006/relationships/image" Target="../media/image29.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23.jpg"/><Relationship Id="rId11" Type="http://schemas.openxmlformats.org/officeDocument/2006/relationships/image" Target="../media/image28.jpg"/><Relationship Id="rId5" Type="http://schemas.openxmlformats.org/officeDocument/2006/relationships/image" Target="../media/image22.jpg"/><Relationship Id="rId10" Type="http://schemas.openxmlformats.org/officeDocument/2006/relationships/image" Target="../media/image27.jpg"/><Relationship Id="rId4" Type="http://schemas.openxmlformats.org/officeDocument/2006/relationships/image" Target="../media/image1.png"/><Relationship Id="rId9" Type="http://schemas.openxmlformats.org/officeDocument/2006/relationships/image" Target="../media/image26.jpg"/><Relationship Id="rId14" Type="http://schemas.openxmlformats.org/officeDocument/2006/relationships/image" Target="../media/image31.jpg"/></Relationships>
</file>

<file path=ppt/slides/_rels/slide7.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8.jpg"/><Relationship Id="rId7" Type="http://schemas.openxmlformats.org/officeDocument/2006/relationships/image" Target="../media/image34.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2.jpg"/><Relationship Id="rId9" Type="http://schemas.openxmlformats.org/officeDocument/2006/relationships/image" Target="../media/image36.jpg"/></Relationships>
</file>

<file path=ppt/slides/_rels/slide8.xml.rels><?xml version="1.0" encoding="UTF-8" standalone="yes"?>
<Relationships xmlns="http://schemas.openxmlformats.org/package/2006/relationships"><Relationship Id="rId8" Type="http://schemas.openxmlformats.org/officeDocument/2006/relationships/image" Target="../media/image40.jpg"/><Relationship Id="rId13" Type="http://schemas.openxmlformats.org/officeDocument/2006/relationships/image" Target="../media/image45.jpg"/><Relationship Id="rId3" Type="http://schemas.openxmlformats.org/officeDocument/2006/relationships/image" Target="../media/image8.jpg"/><Relationship Id="rId7" Type="http://schemas.openxmlformats.org/officeDocument/2006/relationships/image" Target="../media/image39.jpg"/><Relationship Id="rId12" Type="http://schemas.openxmlformats.org/officeDocument/2006/relationships/image" Target="../media/image44.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38.jpg"/><Relationship Id="rId11" Type="http://schemas.openxmlformats.org/officeDocument/2006/relationships/image" Target="../media/image43.jpg"/><Relationship Id="rId5" Type="http://schemas.openxmlformats.org/officeDocument/2006/relationships/image" Target="../media/image37.jpg"/><Relationship Id="rId15" Type="http://schemas.openxmlformats.org/officeDocument/2006/relationships/image" Target="../media/image47.jpg"/><Relationship Id="rId10" Type="http://schemas.openxmlformats.org/officeDocument/2006/relationships/image" Target="../media/image42.jpg"/><Relationship Id="rId4" Type="http://schemas.openxmlformats.org/officeDocument/2006/relationships/image" Target="../media/image2.jpg"/><Relationship Id="rId9" Type="http://schemas.openxmlformats.org/officeDocument/2006/relationships/image" Target="../media/image41.jpg"/><Relationship Id="rId14" Type="http://schemas.openxmlformats.org/officeDocument/2006/relationships/image" Target="../media/image46.jpg"/></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8.jpg"/><Relationship Id="rId7" Type="http://schemas.openxmlformats.org/officeDocument/2006/relationships/image" Target="../media/image50.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8.jpg"/><Relationship Id="rId7" Type="http://schemas.openxmlformats.org/officeDocument/2006/relationships/image" Target="../media/image54.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53.png"/><Relationship Id="rId11" Type="http://schemas.openxmlformats.org/officeDocument/2006/relationships/image" Target="../media/image57.jpg"/><Relationship Id="rId5" Type="http://schemas.openxmlformats.org/officeDocument/2006/relationships/image" Target="../media/image52.jpg"/><Relationship Id="rId10" Type="http://schemas.openxmlformats.org/officeDocument/2006/relationships/image" Target="../media/image56.jpg"/><Relationship Id="rId4" Type="http://schemas.openxmlformats.org/officeDocument/2006/relationships/image" Target="../media/image3.jpg"/><Relationship Id="rId9" Type="http://schemas.openxmlformats.org/officeDocument/2006/relationships/image" Target="../media/image55.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8.jpg"/><Relationship Id="rId7" Type="http://schemas.openxmlformats.org/officeDocument/2006/relationships/image" Target="../media/image61.jpg"/><Relationship Id="rId12" Type="http://schemas.openxmlformats.org/officeDocument/2006/relationships/image" Target="../media/image66.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60.jpg"/><Relationship Id="rId11" Type="http://schemas.openxmlformats.org/officeDocument/2006/relationships/image" Target="../media/image65.jpg"/><Relationship Id="rId5" Type="http://schemas.openxmlformats.org/officeDocument/2006/relationships/image" Target="../media/image59.jpg"/><Relationship Id="rId10" Type="http://schemas.openxmlformats.org/officeDocument/2006/relationships/image" Target="../media/image64.jpg"/><Relationship Id="rId4" Type="http://schemas.openxmlformats.org/officeDocument/2006/relationships/image" Target="../media/image58.jpg"/><Relationship Id="rId9" Type="http://schemas.openxmlformats.org/officeDocument/2006/relationships/image" Target="../media/image63.jpg"/></Relationships>
</file>

<file path=ppt/slides/_rels/slide13.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image" Target="../media/image8.jpg"/><Relationship Id="rId7" Type="http://schemas.openxmlformats.org/officeDocument/2006/relationships/image" Target="../media/image70.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7.jp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75.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78.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9.xml"/><Relationship Id="rId5" Type="http://schemas.openxmlformats.org/officeDocument/2006/relationships/image" Target="../media/image80.jpg"/><Relationship Id="rId4" Type="http://schemas.openxmlformats.org/officeDocument/2006/relationships/image" Target="../media/image79.jp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9.xml"/><Relationship Id="rId5" Type="http://schemas.openxmlformats.org/officeDocument/2006/relationships/image" Target="../media/image6.jp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8" Type="http://schemas.openxmlformats.org/officeDocument/2006/relationships/image" Target="../media/image85.jpg"/><Relationship Id="rId13" Type="http://schemas.openxmlformats.org/officeDocument/2006/relationships/image" Target="../media/image90.png"/><Relationship Id="rId3" Type="http://schemas.openxmlformats.org/officeDocument/2006/relationships/image" Target="../media/image8.jpg"/><Relationship Id="rId7" Type="http://schemas.openxmlformats.org/officeDocument/2006/relationships/image" Target="../media/image84.jpg"/><Relationship Id="rId12" Type="http://schemas.openxmlformats.org/officeDocument/2006/relationships/image" Target="../media/image89.jp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83.jpg"/><Relationship Id="rId11" Type="http://schemas.openxmlformats.org/officeDocument/2006/relationships/image" Target="../media/image88.jpg"/><Relationship Id="rId5" Type="http://schemas.openxmlformats.org/officeDocument/2006/relationships/hyperlink" Target="https://www.usgbc.org/credits" TargetMode="External"/><Relationship Id="rId10" Type="http://schemas.openxmlformats.org/officeDocument/2006/relationships/image" Target="../media/image87.jpg"/><Relationship Id="rId4" Type="http://schemas.openxmlformats.org/officeDocument/2006/relationships/image" Target="../media/image5.jpg"/><Relationship Id="rId9" Type="http://schemas.openxmlformats.org/officeDocument/2006/relationships/image" Target="../media/image86.jpg"/><Relationship Id="rId1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3FF2-315A-916C-4E57-0226406B5EAD}"/>
              </a:ext>
            </a:extLst>
          </p:cNvPr>
          <p:cNvSpPr>
            <a:spLocks noGrp="1"/>
          </p:cNvSpPr>
          <p:nvPr>
            <p:ph type="ctrTitle"/>
          </p:nvPr>
        </p:nvSpPr>
        <p:spPr/>
        <p:txBody>
          <a:bodyPr/>
          <a:lstStyle/>
          <a:p>
            <a:r>
              <a:rPr lang="en-US" dirty="0"/>
              <a:t>E</a:t>
            </a:r>
            <a:r>
              <a:rPr lang="en-US" sz="5400" dirty="0"/>
              <a:t>xceeding</a:t>
            </a:r>
            <a:r>
              <a:rPr lang="en-US" dirty="0"/>
              <a:t> LEED Parameters</a:t>
            </a:r>
          </a:p>
        </p:txBody>
      </p:sp>
      <p:sp>
        <p:nvSpPr>
          <p:cNvPr id="3" name="Subtitle 2">
            <a:extLst>
              <a:ext uri="{FF2B5EF4-FFF2-40B4-BE49-F238E27FC236}">
                <a16:creationId xmlns:a16="http://schemas.microsoft.com/office/drawing/2014/main" id="{3213AFB8-7A4F-1D99-DAB7-7D4314EB4BFB}"/>
              </a:ext>
            </a:extLst>
          </p:cNvPr>
          <p:cNvSpPr>
            <a:spLocks noGrp="1"/>
          </p:cNvSpPr>
          <p:nvPr>
            <p:ph type="subTitle" idx="1"/>
          </p:nvPr>
        </p:nvSpPr>
        <p:spPr/>
        <p:txBody>
          <a:bodyPr/>
          <a:lstStyle/>
          <a:p>
            <a:r>
              <a:rPr lang="en-US" dirty="0"/>
              <a:t>Precepts for Sustainable Master Planned Communities</a:t>
            </a:r>
          </a:p>
        </p:txBody>
      </p:sp>
    </p:spTree>
    <p:extLst>
      <p:ext uri="{BB962C8B-B14F-4D97-AF65-F5344CB8AC3E}">
        <p14:creationId xmlns:p14="http://schemas.microsoft.com/office/powerpoint/2010/main" val="1868232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3829" y="228600"/>
            <a:ext cx="8583092" cy="1066800"/>
          </a:xfrm>
        </p:spPr>
        <p:txBody>
          <a:bodyPr>
            <a:normAutofit/>
          </a:bodyPr>
          <a:lstStyle/>
          <a:p>
            <a:r>
              <a:rPr lang="en-US" u="sng" dirty="0"/>
              <a:t>LEED Parameters Met and Exceeded</a:t>
            </a:r>
          </a:p>
        </p:txBody>
      </p:sp>
      <p:sp>
        <p:nvSpPr>
          <p:cNvPr id="14" name="Content Placeholder 13"/>
          <p:cNvSpPr>
            <a:spLocks noGrp="1"/>
          </p:cNvSpPr>
          <p:nvPr>
            <p:ph idx="1"/>
          </p:nvPr>
        </p:nvSpPr>
        <p:spPr>
          <a:xfrm>
            <a:off x="1576335" y="2307766"/>
            <a:ext cx="3375649" cy="3962400"/>
          </a:xfrm>
        </p:spPr>
        <p:txBody>
          <a:bodyPr numCol="1">
            <a:normAutofit/>
          </a:bodyPr>
          <a:lstStyle/>
          <a:p>
            <a:pPr marL="502920" indent="-457200">
              <a:buClr>
                <a:schemeClr val="accent1">
                  <a:lumMod val="75000"/>
                </a:schemeClr>
              </a:buClr>
              <a:buFont typeface="+mj-lt"/>
              <a:buAutoNum type="arabicPeriod"/>
            </a:pPr>
            <a:r>
              <a:rPr lang="en-US" sz="2400" dirty="0">
                <a:solidFill>
                  <a:schemeClr val="accent1">
                    <a:lumMod val="75000"/>
                  </a:schemeClr>
                </a:solidFill>
              </a:rPr>
              <a:t>Sustainable Sites</a:t>
            </a:r>
          </a:p>
          <a:p>
            <a:pPr marL="502920" indent="-457200">
              <a:buClr>
                <a:schemeClr val="accent1">
                  <a:lumMod val="75000"/>
                </a:schemeClr>
              </a:buClr>
              <a:buFont typeface="+mj-lt"/>
              <a:buAutoNum type="arabicPeriod"/>
            </a:pPr>
            <a:endParaRPr lang="en-US" sz="2400" dirty="0">
              <a:solidFill>
                <a:schemeClr val="accent1">
                  <a:lumMod val="75000"/>
                </a:schemeClr>
              </a:solidFill>
            </a:endParaRPr>
          </a:p>
          <a:p>
            <a:pPr marL="502920" indent="-457200">
              <a:buClr>
                <a:schemeClr val="accent1">
                  <a:lumMod val="75000"/>
                </a:schemeClr>
              </a:buClr>
              <a:buFont typeface="+mj-lt"/>
              <a:buAutoNum type="arabicPeriod"/>
            </a:pPr>
            <a:endParaRPr lang="en-US" sz="2400" dirty="0">
              <a:solidFill>
                <a:schemeClr val="accent1">
                  <a:lumMod val="75000"/>
                </a:schemeClr>
              </a:solidFill>
            </a:endParaRPr>
          </a:p>
          <a:p>
            <a:pPr marL="502920" indent="-457200">
              <a:buClr>
                <a:schemeClr val="accent1">
                  <a:lumMod val="75000"/>
                </a:schemeClr>
              </a:buClr>
              <a:buFont typeface="+mj-lt"/>
              <a:buAutoNum type="arabicPeriod"/>
            </a:pPr>
            <a:r>
              <a:rPr lang="en-US" sz="2400" dirty="0">
                <a:solidFill>
                  <a:schemeClr val="accent1">
                    <a:lumMod val="75000"/>
                  </a:schemeClr>
                </a:solidFill>
              </a:rPr>
              <a:t>Water Efficiency</a:t>
            </a:r>
          </a:p>
          <a:p>
            <a:pPr marL="502920" indent="-457200">
              <a:buClr>
                <a:schemeClr val="accent1">
                  <a:lumMod val="75000"/>
                </a:schemeClr>
              </a:buClr>
              <a:buFont typeface="+mj-lt"/>
              <a:buAutoNum type="arabicPeriod"/>
            </a:pPr>
            <a:endParaRPr lang="en-US" sz="2400" dirty="0">
              <a:solidFill>
                <a:schemeClr val="accent1">
                  <a:lumMod val="75000"/>
                </a:schemeClr>
              </a:solidFill>
            </a:endParaRPr>
          </a:p>
          <a:p>
            <a:pPr marL="502920" indent="-457200">
              <a:buClr>
                <a:schemeClr val="accent1">
                  <a:lumMod val="75000"/>
                </a:schemeClr>
              </a:buClr>
              <a:buFont typeface="+mj-lt"/>
              <a:buAutoNum type="arabicPeriod"/>
            </a:pPr>
            <a:endParaRPr lang="en-US" sz="2400" dirty="0">
              <a:solidFill>
                <a:schemeClr val="accent1">
                  <a:lumMod val="75000"/>
                </a:schemeClr>
              </a:solidFill>
            </a:endParaRPr>
          </a:p>
          <a:p>
            <a:pPr marL="502920" indent="-457200">
              <a:buClr>
                <a:schemeClr val="accent1">
                  <a:lumMod val="75000"/>
                </a:schemeClr>
              </a:buClr>
              <a:buFont typeface="+mj-lt"/>
              <a:buAutoNum type="arabicPeriod"/>
            </a:pPr>
            <a:r>
              <a:rPr lang="en-US" sz="2400" dirty="0">
                <a:solidFill>
                  <a:schemeClr val="accent1">
                    <a:lumMod val="75000"/>
                  </a:schemeClr>
                </a:solidFill>
              </a:rPr>
              <a:t>Energy and Atmosphere</a:t>
            </a:r>
          </a:p>
        </p:txBody>
      </p:sp>
      <p:sp>
        <p:nvSpPr>
          <p:cNvPr id="3" name="TextBox 2"/>
          <p:cNvSpPr txBox="1"/>
          <p:nvPr/>
        </p:nvSpPr>
        <p:spPr>
          <a:xfrm>
            <a:off x="1077479" y="1295401"/>
            <a:ext cx="10363200" cy="830997"/>
          </a:xfrm>
          <a:prstGeom prst="rect">
            <a:avLst/>
          </a:prstGeom>
          <a:noFill/>
        </p:spPr>
        <p:txBody>
          <a:bodyPr wrap="square" rtlCol="0">
            <a:spAutoFit/>
          </a:bodyPr>
          <a:lstStyle/>
          <a:p>
            <a:r>
              <a:rPr lang="en-US" sz="2400" dirty="0">
                <a:solidFill>
                  <a:schemeClr val="accent1">
                    <a:lumMod val="50000"/>
                  </a:schemeClr>
                </a:solidFill>
              </a:rPr>
              <a:t>Eminently Scalable, Thoroughly Sustainable and Fully Translatable </a:t>
            </a:r>
          </a:p>
          <a:p>
            <a:r>
              <a:rPr lang="en-US" sz="2400" dirty="0">
                <a:solidFill>
                  <a:schemeClr val="accent1">
                    <a:lumMod val="50000"/>
                  </a:schemeClr>
                </a:solidFill>
              </a:rPr>
              <a:t>to All Regions of the World</a:t>
            </a:r>
          </a:p>
        </p:txBody>
      </p:sp>
      <p:sp>
        <p:nvSpPr>
          <p:cNvPr id="2" name="TextBox 1">
            <a:extLst>
              <a:ext uri="{FF2B5EF4-FFF2-40B4-BE49-F238E27FC236}">
                <a16:creationId xmlns:a16="http://schemas.microsoft.com/office/drawing/2014/main" id="{385DD888-7824-4E2E-9E35-825C5FE44696}"/>
              </a:ext>
            </a:extLst>
          </p:cNvPr>
          <p:cNvSpPr txBox="1"/>
          <p:nvPr/>
        </p:nvSpPr>
        <p:spPr>
          <a:xfrm flipH="1">
            <a:off x="4610275" y="1658733"/>
            <a:ext cx="5440681" cy="461665"/>
          </a:xfrm>
          <a:prstGeom prst="rect">
            <a:avLst/>
          </a:prstGeom>
          <a:noFill/>
        </p:spPr>
        <p:txBody>
          <a:bodyPr wrap="square" rtlCol="0">
            <a:spAutoFit/>
          </a:bodyPr>
          <a:lstStyle/>
          <a:p>
            <a:r>
              <a:rPr lang="en-US" sz="2400" dirty="0">
                <a:solidFill>
                  <a:schemeClr val="accent1">
                    <a:lumMod val="50000"/>
                  </a:schemeClr>
                </a:solidFill>
              </a:rPr>
              <a:t>– LEED Platinum Certification</a:t>
            </a:r>
            <a:endParaRPr lang="en-US" sz="2400" dirty="0"/>
          </a:p>
        </p:txBody>
      </p:sp>
      <p:pic>
        <p:nvPicPr>
          <p:cNvPr id="9" name="Picture 8" descr="Icon&#10;&#10;Description automatically generated">
            <a:extLst>
              <a:ext uri="{FF2B5EF4-FFF2-40B4-BE49-F238E27FC236}">
                <a16:creationId xmlns:a16="http://schemas.microsoft.com/office/drawing/2014/main" id="{0D5D458E-609D-4B70-9173-648FCD6A8533}"/>
              </a:ext>
            </a:extLst>
          </p:cNvPr>
          <p:cNvPicPr>
            <a:picLocks noChangeAspect="1"/>
          </p:cNvPicPr>
          <p:nvPr/>
        </p:nvPicPr>
        <p:blipFill>
          <a:blip r:embed="rId2"/>
          <a:stretch>
            <a:fillRect/>
          </a:stretch>
        </p:blipFill>
        <p:spPr>
          <a:xfrm>
            <a:off x="467879" y="2120399"/>
            <a:ext cx="1219200" cy="1185221"/>
          </a:xfrm>
          <a:prstGeom prst="rect">
            <a:avLst/>
          </a:prstGeom>
        </p:spPr>
      </p:pic>
      <p:pic>
        <p:nvPicPr>
          <p:cNvPr id="10" name="Picture 9" descr="Icon&#10;&#10;Description automatically generated">
            <a:extLst>
              <a:ext uri="{FF2B5EF4-FFF2-40B4-BE49-F238E27FC236}">
                <a16:creationId xmlns:a16="http://schemas.microsoft.com/office/drawing/2014/main" id="{CE786CB7-41BE-41D2-931B-4CD02F09FB00}"/>
              </a:ext>
            </a:extLst>
          </p:cNvPr>
          <p:cNvPicPr>
            <a:picLocks noChangeAspect="1"/>
          </p:cNvPicPr>
          <p:nvPr/>
        </p:nvPicPr>
        <p:blipFill>
          <a:blip r:embed="rId3"/>
          <a:stretch>
            <a:fillRect/>
          </a:stretch>
        </p:blipFill>
        <p:spPr>
          <a:xfrm>
            <a:off x="349518" y="3399334"/>
            <a:ext cx="1440994" cy="1381797"/>
          </a:xfrm>
          <a:prstGeom prst="rect">
            <a:avLst/>
          </a:prstGeom>
        </p:spPr>
      </p:pic>
      <p:pic>
        <p:nvPicPr>
          <p:cNvPr id="11" name="Picture 10" descr="Icon&#10;&#10;Description automatically generated">
            <a:extLst>
              <a:ext uri="{FF2B5EF4-FFF2-40B4-BE49-F238E27FC236}">
                <a16:creationId xmlns:a16="http://schemas.microsoft.com/office/drawing/2014/main" id="{1CE09EA6-B410-463E-9BCF-37604AFC15A5}"/>
              </a:ext>
            </a:extLst>
          </p:cNvPr>
          <p:cNvPicPr>
            <a:picLocks noChangeAspect="1"/>
          </p:cNvPicPr>
          <p:nvPr/>
        </p:nvPicPr>
        <p:blipFill>
          <a:blip r:embed="rId4"/>
          <a:stretch>
            <a:fillRect/>
          </a:stretch>
        </p:blipFill>
        <p:spPr>
          <a:xfrm>
            <a:off x="458210" y="4868846"/>
            <a:ext cx="1211234" cy="1226463"/>
          </a:xfrm>
          <a:prstGeom prst="rect">
            <a:avLst/>
          </a:prstGeom>
        </p:spPr>
      </p:pic>
      <p:pic>
        <p:nvPicPr>
          <p:cNvPr id="12" name="Picture 11" descr="Icon&#10;&#10;Description automatically generated">
            <a:extLst>
              <a:ext uri="{FF2B5EF4-FFF2-40B4-BE49-F238E27FC236}">
                <a16:creationId xmlns:a16="http://schemas.microsoft.com/office/drawing/2014/main" id="{AF3B3ACB-7DCE-4054-9C2A-09A88185ECDE}"/>
              </a:ext>
            </a:extLst>
          </p:cNvPr>
          <p:cNvPicPr>
            <a:picLocks noChangeAspect="1"/>
          </p:cNvPicPr>
          <p:nvPr/>
        </p:nvPicPr>
        <p:blipFill>
          <a:blip r:embed="rId5"/>
          <a:stretch>
            <a:fillRect/>
          </a:stretch>
        </p:blipFill>
        <p:spPr>
          <a:xfrm>
            <a:off x="5149915" y="2120399"/>
            <a:ext cx="1279926" cy="1185221"/>
          </a:xfrm>
          <a:prstGeom prst="rect">
            <a:avLst/>
          </a:prstGeom>
        </p:spPr>
      </p:pic>
      <p:pic>
        <p:nvPicPr>
          <p:cNvPr id="15" name="Picture 14" descr="Icon&#10;&#10;Description automatically generated">
            <a:extLst>
              <a:ext uri="{FF2B5EF4-FFF2-40B4-BE49-F238E27FC236}">
                <a16:creationId xmlns:a16="http://schemas.microsoft.com/office/drawing/2014/main" id="{1567A0F0-20D3-489A-A5C0-6F3B1B358B59}"/>
              </a:ext>
            </a:extLst>
          </p:cNvPr>
          <p:cNvPicPr>
            <a:picLocks noChangeAspect="1"/>
          </p:cNvPicPr>
          <p:nvPr/>
        </p:nvPicPr>
        <p:blipFill>
          <a:blip r:embed="rId6"/>
          <a:stretch>
            <a:fillRect/>
          </a:stretch>
        </p:blipFill>
        <p:spPr>
          <a:xfrm>
            <a:off x="5229436" y="3535866"/>
            <a:ext cx="1120884" cy="1108730"/>
          </a:xfrm>
          <a:prstGeom prst="rect">
            <a:avLst/>
          </a:prstGeom>
        </p:spPr>
      </p:pic>
      <p:pic>
        <p:nvPicPr>
          <p:cNvPr id="16" name="Picture 15" descr="Icon&#10;&#10;Description automatically generated">
            <a:extLst>
              <a:ext uri="{FF2B5EF4-FFF2-40B4-BE49-F238E27FC236}">
                <a16:creationId xmlns:a16="http://schemas.microsoft.com/office/drawing/2014/main" id="{40D59527-174F-4E9F-A893-823A4D5E2BB3}"/>
              </a:ext>
            </a:extLst>
          </p:cNvPr>
          <p:cNvPicPr>
            <a:picLocks noChangeAspect="1"/>
          </p:cNvPicPr>
          <p:nvPr/>
        </p:nvPicPr>
        <p:blipFill>
          <a:blip r:embed="rId7"/>
          <a:stretch>
            <a:fillRect/>
          </a:stretch>
        </p:blipFill>
        <p:spPr>
          <a:xfrm>
            <a:off x="5067541" y="4801375"/>
            <a:ext cx="1418957" cy="1361403"/>
          </a:xfrm>
          <a:prstGeom prst="rect">
            <a:avLst/>
          </a:prstGeom>
        </p:spPr>
      </p:pic>
      <p:sp>
        <p:nvSpPr>
          <p:cNvPr id="7" name="Content Placeholder 13">
            <a:extLst>
              <a:ext uri="{FF2B5EF4-FFF2-40B4-BE49-F238E27FC236}">
                <a16:creationId xmlns:a16="http://schemas.microsoft.com/office/drawing/2014/main" id="{3CD70E33-211D-4E48-858E-EB3C61E1474D}"/>
              </a:ext>
            </a:extLst>
          </p:cNvPr>
          <p:cNvSpPr txBox="1">
            <a:spLocks/>
          </p:cNvSpPr>
          <p:nvPr/>
        </p:nvSpPr>
        <p:spPr>
          <a:xfrm>
            <a:off x="6684429" y="2307766"/>
            <a:ext cx="4793060" cy="3962400"/>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02920" indent="-457200">
              <a:buClr>
                <a:schemeClr val="accent1">
                  <a:lumMod val="75000"/>
                </a:schemeClr>
              </a:buClr>
              <a:buFont typeface="+mj-lt"/>
              <a:buAutoNum type="arabicPeriod" startAt="4"/>
            </a:pPr>
            <a:r>
              <a:rPr lang="en-US" sz="2400" dirty="0">
                <a:solidFill>
                  <a:schemeClr val="accent1">
                    <a:lumMod val="75000"/>
                  </a:schemeClr>
                </a:solidFill>
              </a:rPr>
              <a:t>Materials and Resources</a:t>
            </a:r>
          </a:p>
          <a:p>
            <a:pPr marL="502920" indent="-457200">
              <a:buClr>
                <a:schemeClr val="accent1">
                  <a:lumMod val="75000"/>
                </a:schemeClr>
              </a:buClr>
              <a:buFont typeface="+mj-lt"/>
              <a:buAutoNum type="arabicPeriod" startAt="4"/>
            </a:pPr>
            <a:endParaRPr lang="en-US" sz="2400" dirty="0">
              <a:solidFill>
                <a:schemeClr val="accent1">
                  <a:lumMod val="75000"/>
                </a:schemeClr>
              </a:solidFill>
            </a:endParaRPr>
          </a:p>
          <a:p>
            <a:pPr marL="502920" indent="-457200">
              <a:buClr>
                <a:schemeClr val="accent1">
                  <a:lumMod val="75000"/>
                </a:schemeClr>
              </a:buClr>
              <a:buFont typeface="+mj-lt"/>
              <a:buAutoNum type="arabicPeriod" startAt="4"/>
            </a:pPr>
            <a:endParaRPr lang="en-US" sz="2400" dirty="0">
              <a:solidFill>
                <a:schemeClr val="accent1">
                  <a:lumMod val="75000"/>
                </a:schemeClr>
              </a:solidFill>
            </a:endParaRPr>
          </a:p>
          <a:p>
            <a:pPr marL="502920" indent="-457200">
              <a:buClr>
                <a:schemeClr val="accent1">
                  <a:lumMod val="75000"/>
                </a:schemeClr>
              </a:buClr>
              <a:buFont typeface="+mj-lt"/>
              <a:buAutoNum type="arabicPeriod" startAt="4"/>
            </a:pPr>
            <a:r>
              <a:rPr lang="en-US" sz="2400" dirty="0">
                <a:solidFill>
                  <a:schemeClr val="accent1">
                    <a:lumMod val="75000"/>
                  </a:schemeClr>
                </a:solidFill>
              </a:rPr>
              <a:t>Indoor Environmental Quality</a:t>
            </a:r>
          </a:p>
          <a:p>
            <a:pPr marL="502920" indent="-457200">
              <a:buClr>
                <a:schemeClr val="accent1">
                  <a:lumMod val="75000"/>
                </a:schemeClr>
              </a:buClr>
              <a:buFont typeface="+mj-lt"/>
              <a:buAutoNum type="arabicPeriod" startAt="4"/>
            </a:pPr>
            <a:endParaRPr lang="en-US" sz="2400" dirty="0">
              <a:solidFill>
                <a:schemeClr val="accent1">
                  <a:lumMod val="75000"/>
                </a:schemeClr>
              </a:solidFill>
            </a:endParaRPr>
          </a:p>
          <a:p>
            <a:pPr marL="502920" indent="-457200">
              <a:buClr>
                <a:schemeClr val="accent1">
                  <a:lumMod val="75000"/>
                </a:schemeClr>
              </a:buClr>
              <a:buFont typeface="+mj-lt"/>
              <a:buAutoNum type="arabicPeriod" startAt="4"/>
            </a:pPr>
            <a:endParaRPr lang="en-US" sz="2400" dirty="0">
              <a:solidFill>
                <a:schemeClr val="accent1">
                  <a:lumMod val="75000"/>
                </a:schemeClr>
              </a:solidFill>
            </a:endParaRPr>
          </a:p>
          <a:p>
            <a:pPr marL="502920" indent="-457200">
              <a:buClr>
                <a:schemeClr val="accent1">
                  <a:lumMod val="75000"/>
                </a:schemeClr>
              </a:buClr>
              <a:buFont typeface="+mj-lt"/>
              <a:buAutoNum type="arabicPeriod" startAt="4"/>
            </a:pPr>
            <a:r>
              <a:rPr lang="en-US" sz="2400" dirty="0">
                <a:solidFill>
                  <a:schemeClr val="accent1">
                    <a:lumMod val="75000"/>
                  </a:schemeClr>
                </a:solidFill>
              </a:rPr>
              <a:t>Innovation in Operations &amp; Regional Priority</a:t>
            </a:r>
          </a:p>
        </p:txBody>
      </p:sp>
    </p:spTree>
    <p:extLst>
      <p:ext uri="{BB962C8B-B14F-4D97-AF65-F5344CB8AC3E}">
        <p14:creationId xmlns:p14="http://schemas.microsoft.com/office/powerpoint/2010/main" val="143723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fade">
                                      <p:cBhvr>
                                        <p:cTn id="20" dur="500"/>
                                        <p:tgtEl>
                                          <p:spTgt spid="14">
                                            <p:txEl>
                                              <p:pRg st="0" end="0"/>
                                            </p:txEl>
                                          </p:spTgt>
                                        </p:tgtEl>
                                      </p:cBhvr>
                                    </p:animEffect>
                                  </p:childTnLst>
                                </p:cTn>
                              </p:par>
                            </p:childTnLst>
                          </p:cTn>
                        </p:par>
                        <p:par>
                          <p:cTn id="21" fill="hold">
                            <p:stCondLst>
                              <p:cond delay="500"/>
                            </p:stCondLst>
                            <p:childTnLst>
                              <p:par>
                                <p:cTn id="22" presetID="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50" fill="hold"/>
                                        <p:tgtEl>
                                          <p:spTgt spid="9"/>
                                        </p:tgtEl>
                                        <p:attrNameLst>
                                          <p:attrName>ppt_x</p:attrName>
                                        </p:attrNameLst>
                                      </p:cBhvr>
                                      <p:tavLst>
                                        <p:tav tm="0">
                                          <p:val>
                                            <p:strVal val="#ppt_x"/>
                                          </p:val>
                                        </p:tav>
                                        <p:tav tm="100000">
                                          <p:val>
                                            <p:strVal val="#ppt_x"/>
                                          </p:val>
                                        </p:tav>
                                      </p:tavLst>
                                    </p:anim>
                                    <p:anim calcmode="lin" valueType="num">
                                      <p:cBhvr additive="base">
                                        <p:cTn id="25" dur="2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xEl>
                                              <p:pRg st="3" end="3"/>
                                            </p:txEl>
                                          </p:spTgt>
                                        </p:tgtEl>
                                        <p:attrNameLst>
                                          <p:attrName>style.visibility</p:attrName>
                                        </p:attrNameLst>
                                      </p:cBhvr>
                                      <p:to>
                                        <p:strVal val="visible"/>
                                      </p:to>
                                    </p:set>
                                    <p:animEffect transition="in" filter="fade">
                                      <p:cBhvr>
                                        <p:cTn id="30" dur="500"/>
                                        <p:tgtEl>
                                          <p:spTgt spid="14">
                                            <p:txEl>
                                              <p:pRg st="3" end="3"/>
                                            </p:txEl>
                                          </p:spTgt>
                                        </p:tgtEl>
                                      </p:cBhvr>
                                    </p:animEffect>
                                  </p:childTnLst>
                                </p:cTn>
                              </p:par>
                            </p:childTnLst>
                          </p:cTn>
                        </p:par>
                        <p:par>
                          <p:cTn id="31" fill="hold">
                            <p:stCondLst>
                              <p:cond delay="500"/>
                            </p:stCondLst>
                            <p:childTnLst>
                              <p:par>
                                <p:cTn id="32" presetID="2" presetClass="entr" presetSubtype="4"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250" fill="hold"/>
                                        <p:tgtEl>
                                          <p:spTgt spid="10"/>
                                        </p:tgtEl>
                                        <p:attrNameLst>
                                          <p:attrName>ppt_x</p:attrName>
                                        </p:attrNameLst>
                                      </p:cBhvr>
                                      <p:tavLst>
                                        <p:tav tm="0">
                                          <p:val>
                                            <p:strVal val="#ppt_x"/>
                                          </p:val>
                                        </p:tav>
                                        <p:tav tm="100000">
                                          <p:val>
                                            <p:strVal val="#ppt_x"/>
                                          </p:val>
                                        </p:tav>
                                      </p:tavLst>
                                    </p:anim>
                                    <p:anim calcmode="lin" valueType="num">
                                      <p:cBhvr additive="base">
                                        <p:cTn id="35" dur="2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xEl>
                                              <p:pRg st="6" end="6"/>
                                            </p:txEl>
                                          </p:spTgt>
                                        </p:tgtEl>
                                        <p:attrNameLst>
                                          <p:attrName>style.visibility</p:attrName>
                                        </p:attrNameLst>
                                      </p:cBhvr>
                                      <p:to>
                                        <p:strVal val="visible"/>
                                      </p:to>
                                    </p:set>
                                    <p:animEffect transition="in" filter="fade">
                                      <p:cBhvr>
                                        <p:cTn id="40" dur="500"/>
                                        <p:tgtEl>
                                          <p:spTgt spid="14">
                                            <p:txEl>
                                              <p:pRg st="6" end="6"/>
                                            </p:txEl>
                                          </p:spTgt>
                                        </p:tgtEl>
                                      </p:cBhvr>
                                    </p:animEffect>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50" fill="hold"/>
                                        <p:tgtEl>
                                          <p:spTgt spid="11"/>
                                        </p:tgtEl>
                                        <p:attrNameLst>
                                          <p:attrName>ppt_x</p:attrName>
                                        </p:attrNameLst>
                                      </p:cBhvr>
                                      <p:tavLst>
                                        <p:tav tm="0">
                                          <p:val>
                                            <p:strVal val="#ppt_x"/>
                                          </p:val>
                                        </p:tav>
                                        <p:tav tm="100000">
                                          <p:val>
                                            <p:strVal val="#ppt_x"/>
                                          </p:val>
                                        </p:tav>
                                      </p:tavLst>
                                    </p:anim>
                                    <p:anim calcmode="lin" valueType="num">
                                      <p:cBhvr additive="base">
                                        <p:cTn id="44" dur="25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fade">
                                      <p:cBhvr>
                                        <p:cTn id="49" dur="500"/>
                                        <p:tgtEl>
                                          <p:spTgt spid="7">
                                            <p:txEl>
                                              <p:pRg st="0" end="0"/>
                                            </p:txEl>
                                          </p:spTgt>
                                        </p:tgtEl>
                                      </p:cBhvr>
                                    </p:animEffect>
                                  </p:childTnLst>
                                </p:cTn>
                              </p:par>
                            </p:childTnLst>
                          </p:cTn>
                        </p:par>
                        <p:par>
                          <p:cTn id="50" fill="hold">
                            <p:stCondLst>
                              <p:cond delay="500"/>
                            </p:stCondLst>
                            <p:childTnLst>
                              <p:par>
                                <p:cTn id="51" presetID="2" presetClass="entr" presetSubtype="4"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250" fill="hold"/>
                                        <p:tgtEl>
                                          <p:spTgt spid="12"/>
                                        </p:tgtEl>
                                        <p:attrNameLst>
                                          <p:attrName>ppt_x</p:attrName>
                                        </p:attrNameLst>
                                      </p:cBhvr>
                                      <p:tavLst>
                                        <p:tav tm="0">
                                          <p:val>
                                            <p:strVal val="#ppt_x"/>
                                          </p:val>
                                        </p:tav>
                                        <p:tav tm="100000">
                                          <p:val>
                                            <p:strVal val="#ppt_x"/>
                                          </p:val>
                                        </p:tav>
                                      </p:tavLst>
                                    </p:anim>
                                    <p:anim calcmode="lin" valueType="num">
                                      <p:cBhvr additive="base">
                                        <p:cTn id="54"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7">
                                            <p:txEl>
                                              <p:pRg st="3" end="3"/>
                                            </p:txEl>
                                          </p:spTgt>
                                        </p:tgtEl>
                                        <p:attrNameLst>
                                          <p:attrName>style.visibility</p:attrName>
                                        </p:attrNameLst>
                                      </p:cBhvr>
                                      <p:to>
                                        <p:strVal val="visible"/>
                                      </p:to>
                                    </p:set>
                                    <p:animEffect transition="in" filter="fade">
                                      <p:cBhvr>
                                        <p:cTn id="59" dur="500"/>
                                        <p:tgtEl>
                                          <p:spTgt spid="7">
                                            <p:txEl>
                                              <p:pRg st="3" end="3"/>
                                            </p:txEl>
                                          </p:spTgt>
                                        </p:tgtEl>
                                      </p:cBhvr>
                                    </p:animEffect>
                                  </p:childTnLst>
                                </p:cTn>
                              </p:par>
                              <p:par>
                                <p:cTn id="60" presetID="2" presetClass="entr" presetSubtype="4"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ppt_x"/>
                                          </p:val>
                                        </p:tav>
                                        <p:tav tm="100000">
                                          <p:val>
                                            <p:strVal val="#ppt_x"/>
                                          </p:val>
                                        </p:tav>
                                      </p:tavLst>
                                    </p:anim>
                                    <p:anim calcmode="lin" valueType="num">
                                      <p:cBhvr additive="base">
                                        <p:cTn id="63"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7">
                                            <p:txEl>
                                              <p:pRg st="6" end="6"/>
                                            </p:txEl>
                                          </p:spTgt>
                                        </p:tgtEl>
                                        <p:attrNameLst>
                                          <p:attrName>style.visibility</p:attrName>
                                        </p:attrNameLst>
                                      </p:cBhvr>
                                      <p:to>
                                        <p:strVal val="visible"/>
                                      </p:to>
                                    </p:set>
                                    <p:animEffect transition="in" filter="fade">
                                      <p:cBhvr>
                                        <p:cTn id="68" dur="500"/>
                                        <p:tgtEl>
                                          <p:spTgt spid="7">
                                            <p:txEl>
                                              <p:pRg st="6" end="6"/>
                                            </p:txEl>
                                          </p:spTgt>
                                        </p:tgtEl>
                                      </p:cBhvr>
                                    </p:animEffect>
                                  </p:childTnLst>
                                </p:cTn>
                              </p:par>
                            </p:childTnLst>
                          </p:cTn>
                        </p:par>
                        <p:par>
                          <p:cTn id="69" fill="hold">
                            <p:stCondLst>
                              <p:cond delay="500"/>
                            </p:stCondLst>
                            <p:childTnLst>
                              <p:par>
                                <p:cTn id="70" presetID="2" presetClass="entr" presetSubtype="4"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250" fill="hold"/>
                                        <p:tgtEl>
                                          <p:spTgt spid="16"/>
                                        </p:tgtEl>
                                        <p:attrNameLst>
                                          <p:attrName>ppt_x</p:attrName>
                                        </p:attrNameLst>
                                      </p:cBhvr>
                                      <p:tavLst>
                                        <p:tav tm="0">
                                          <p:val>
                                            <p:strVal val="#ppt_x"/>
                                          </p:val>
                                        </p:tav>
                                        <p:tav tm="100000">
                                          <p:val>
                                            <p:strVal val="#ppt_x"/>
                                          </p:val>
                                        </p:tav>
                                      </p:tavLst>
                                    </p:anim>
                                    <p:anim calcmode="lin" valueType="num">
                                      <p:cBhvr additive="base">
                                        <p:cTn id="73"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25F7C98-15E2-48C1-9CFD-82988B26A6FD}"/>
              </a:ext>
            </a:extLst>
          </p:cNvPr>
          <p:cNvSpPr/>
          <p:nvPr/>
        </p:nvSpPr>
        <p:spPr>
          <a:xfrm>
            <a:off x="1049802" y="1996701"/>
            <a:ext cx="4573026" cy="2172964"/>
          </a:xfrm>
          <a:prstGeom prst="rect">
            <a:avLst/>
          </a:prstGeom>
          <a:gradFill flip="none" rotWithShape="1">
            <a:gsLst>
              <a:gs pos="0">
                <a:srgbClr val="ACC42A">
                  <a:tint val="66000"/>
                  <a:satMod val="160000"/>
                </a:srgbClr>
              </a:gs>
              <a:gs pos="50000">
                <a:srgbClr val="ACC42A">
                  <a:tint val="44500"/>
                  <a:satMod val="160000"/>
                </a:srgbClr>
              </a:gs>
              <a:gs pos="100000">
                <a:srgbClr val="ACC42A">
                  <a:tint val="23500"/>
                  <a:satMod val="160000"/>
                </a:srgbClr>
              </a:gs>
            </a:gsLst>
            <a:path path="circle">
              <a:fillToRect l="50000" t="50000" r="50000" b="50000"/>
            </a:path>
            <a:tileRect/>
          </a:gra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049803" y="1033738"/>
            <a:ext cx="4534925" cy="5552525"/>
          </a:xfrm>
        </p:spPr>
        <p:txBody>
          <a:bodyPr>
            <a:normAutofit/>
          </a:bodyPr>
          <a:lstStyle/>
          <a:p>
            <a:r>
              <a:rPr lang="en-US" dirty="0"/>
              <a:t>This Design is to acquire LEED Platinum status as it conforms to or exceeds LEED parameters in its focus on innovative environmental solutions to ongoing issues.</a:t>
            </a:r>
          </a:p>
          <a:p>
            <a:r>
              <a:rPr lang="en-US" dirty="0"/>
              <a:t>“The first category of LEED prerequisites and credits [, Sustainable Sites,] has to do with the location and piece of land the project is built on. LEED Sustainable Sites credits </a:t>
            </a:r>
          </a:p>
          <a:p>
            <a:pPr marL="285750" indent="-285750">
              <a:spcBef>
                <a:spcPts val="0"/>
              </a:spcBef>
              <a:buFont typeface="Arial" panose="020B0604020202020204" pitchFamily="34" charset="0"/>
              <a:buChar char="•"/>
            </a:pPr>
            <a:r>
              <a:rPr lang="en-US" b="1" dirty="0"/>
              <a:t>deal[</a:t>
            </a:r>
            <a:r>
              <a:rPr lang="en-US" b="1" dirty="0" err="1"/>
              <a:t>ing</a:t>
            </a:r>
            <a:r>
              <a:rPr lang="en-US" b="1" dirty="0"/>
              <a:t>] with protecting natural habitat, </a:t>
            </a:r>
          </a:p>
          <a:p>
            <a:pPr marL="285750" indent="-285750">
              <a:spcBef>
                <a:spcPts val="0"/>
              </a:spcBef>
              <a:buFont typeface="Arial" panose="020B0604020202020204" pitchFamily="34" charset="0"/>
              <a:buChar char="•"/>
            </a:pPr>
            <a:r>
              <a:rPr lang="en-US" b="1" dirty="0"/>
              <a:t>keeping open spaces, </a:t>
            </a:r>
          </a:p>
          <a:p>
            <a:pPr marL="285750" indent="-285750">
              <a:spcBef>
                <a:spcPts val="0"/>
              </a:spcBef>
              <a:buFont typeface="Arial" panose="020B0604020202020204" pitchFamily="34" charset="0"/>
              <a:buChar char="•"/>
            </a:pPr>
            <a:r>
              <a:rPr lang="en-US" b="1" dirty="0"/>
              <a:t>dealing with rainwater, </a:t>
            </a:r>
          </a:p>
          <a:p>
            <a:pPr marL="285750" indent="-285750">
              <a:spcBef>
                <a:spcPts val="0"/>
              </a:spcBef>
              <a:buFont typeface="Arial" panose="020B0604020202020204" pitchFamily="34" charset="0"/>
              <a:buChar char="•"/>
            </a:pPr>
            <a:r>
              <a:rPr lang="en-US" b="1" dirty="0"/>
              <a:t>[managing] heat islands and </a:t>
            </a:r>
          </a:p>
          <a:p>
            <a:pPr marL="285750" indent="-285750">
              <a:spcBef>
                <a:spcPts val="0"/>
              </a:spcBef>
              <a:buFont typeface="Arial" panose="020B0604020202020204" pitchFamily="34" charset="0"/>
              <a:buChar char="•"/>
            </a:pPr>
            <a:r>
              <a:rPr lang="en-US" b="1" dirty="0"/>
              <a:t>[reducing] light pollution</a:t>
            </a:r>
            <a:r>
              <a:rPr lang="en-US" dirty="0"/>
              <a:t>.”</a:t>
            </a:r>
          </a:p>
          <a:p>
            <a:pPr marL="285750" indent="-285750">
              <a:spcBef>
                <a:spcPts val="0"/>
              </a:spcBef>
              <a:buFont typeface="Arial" panose="020B0604020202020204" pitchFamily="34" charset="0"/>
              <a:buChar char="•"/>
            </a:pPr>
            <a:endParaRPr lang="en-US" dirty="0"/>
          </a:p>
          <a:p>
            <a:r>
              <a:rPr lang="en-US" dirty="0"/>
              <a:t>As this 200-acre parcel has 38% of its area under FEMA Zone AH flood-plain, and 22 acres is Xeroriparian Zone C preserve, we take pleasure in utilizing the area as an opportunity to educate the public on the value of </a:t>
            </a:r>
            <a:r>
              <a:rPr lang="en-US" u="sng" dirty="0"/>
              <a:t>natural resources</a:t>
            </a:r>
            <a:r>
              <a:rPr lang="en-US" dirty="0"/>
              <a:t> and </a:t>
            </a:r>
            <a:r>
              <a:rPr lang="en-US" u="sng" dirty="0"/>
              <a:t>related habitats</a:t>
            </a:r>
            <a:r>
              <a:rPr lang="en-US" dirty="0"/>
              <a:t>.</a:t>
            </a:r>
          </a:p>
          <a:p>
            <a:endParaRPr lang="en-US" dirty="0"/>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19800"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220662"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dirty="0"/>
              <a:t>A: Sustainable Sites</a:t>
            </a:r>
          </a:p>
        </p:txBody>
      </p:sp>
      <p:sp>
        <p:nvSpPr>
          <p:cNvPr id="7" name="Flowchart: Connector 6">
            <a:extLst>
              <a:ext uri="{FF2B5EF4-FFF2-40B4-BE49-F238E27FC236}">
                <a16:creationId xmlns:a16="http://schemas.microsoft.com/office/drawing/2014/main" id="{625F49E0-1EC5-4D9B-926F-90817E6726B6}"/>
              </a:ext>
            </a:extLst>
          </p:cNvPr>
          <p:cNvSpPr/>
          <p:nvPr/>
        </p:nvSpPr>
        <p:spPr>
          <a:xfrm>
            <a:off x="8343900" y="1908416"/>
            <a:ext cx="1143000" cy="109394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con&#10;&#10;Description automatically generated">
            <a:extLst>
              <a:ext uri="{FF2B5EF4-FFF2-40B4-BE49-F238E27FC236}">
                <a16:creationId xmlns:a16="http://schemas.microsoft.com/office/drawing/2014/main" id="{0141004F-27B9-479D-84C5-B25784C28F47}"/>
              </a:ext>
            </a:extLst>
          </p:cNvPr>
          <p:cNvPicPr>
            <a:picLocks noChangeAspect="1"/>
          </p:cNvPicPr>
          <p:nvPr/>
        </p:nvPicPr>
        <p:blipFill>
          <a:blip r:embed="rId4"/>
          <a:stretch>
            <a:fillRect/>
          </a:stretch>
        </p:blipFill>
        <p:spPr>
          <a:xfrm>
            <a:off x="8305800" y="1862780"/>
            <a:ext cx="1219200" cy="1185221"/>
          </a:xfrm>
          <a:prstGeom prst="rect">
            <a:avLst/>
          </a:prstGeom>
        </p:spPr>
      </p:pic>
    </p:spTree>
    <p:extLst>
      <p:ext uri="{BB962C8B-B14F-4D97-AF65-F5344CB8AC3E}">
        <p14:creationId xmlns:p14="http://schemas.microsoft.com/office/powerpoint/2010/main" val="51044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500"/>
                                        <p:tgtEl>
                                          <p:spTgt spid="24"/>
                                        </p:tgtEl>
                                      </p:cBhvr>
                                    </p:animEffect>
                                  </p:childTnLst>
                                </p:cTn>
                              </p:par>
                              <p:par>
                                <p:cTn id="16" presetID="53" presetClass="entr" presetSubtype="16"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Effect transition="in" filter="fade">
                                      <p:cBhvr>
                                        <p:cTn id="20" dur="10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par>
                                <p:cTn id="26" presetID="2" presetClass="entr" presetSubtype="9"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0-#ppt_w/2"/>
                                          </p:val>
                                        </p:tav>
                                        <p:tav tm="100000">
                                          <p:val>
                                            <p:strVal val="#ppt_x"/>
                                          </p:val>
                                        </p:tav>
                                      </p:tavLst>
                                    </p:anim>
                                    <p:anim calcmode="lin" valueType="num">
                                      <p:cBhvr additive="base">
                                        <p:cTn id="29" dur="1000" fill="hold"/>
                                        <p:tgtEl>
                                          <p:spTgt spid="12"/>
                                        </p:tgtEl>
                                        <p:attrNameLst>
                                          <p:attrName>ppt_y</p:attrName>
                                        </p:attrNameLst>
                                      </p:cBhvr>
                                      <p:tavLst>
                                        <p:tav tm="0">
                                          <p:val>
                                            <p:strVal val="0-#ppt_h/2"/>
                                          </p:val>
                                        </p:tav>
                                        <p:tav tm="100000">
                                          <p:val>
                                            <p:strVal val="#ppt_y"/>
                                          </p:val>
                                        </p:tav>
                                      </p:tavLst>
                                    </p:anim>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fade">
                                      <p:cBhvr>
                                        <p:cTn id="39" dur="500"/>
                                        <p:tgtEl>
                                          <p:spTgt spid="4">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3" end="3"/>
                                            </p:txEl>
                                          </p:spTgt>
                                        </p:tgtEl>
                                        <p:attrNameLst>
                                          <p:attrName>style.visibility</p:attrName>
                                        </p:attrNameLst>
                                      </p:cBhvr>
                                      <p:to>
                                        <p:strVal val="visible"/>
                                      </p:to>
                                    </p:set>
                                    <p:animEffect transition="in" filter="fade">
                                      <p:cBhvr>
                                        <p:cTn id="44" dur="500"/>
                                        <p:tgtEl>
                                          <p:spTgt spid="4">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animEffect transition="in" filter="fade">
                                      <p:cBhvr>
                                        <p:cTn id="49" dur="500"/>
                                        <p:tgtEl>
                                          <p:spTgt spid="4">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
                                            <p:txEl>
                                              <p:pRg st="5" end="5"/>
                                            </p:txEl>
                                          </p:spTgt>
                                        </p:tgtEl>
                                        <p:attrNameLst>
                                          <p:attrName>style.visibility</p:attrName>
                                        </p:attrNameLst>
                                      </p:cBhvr>
                                      <p:to>
                                        <p:strVal val="visible"/>
                                      </p:to>
                                    </p:set>
                                    <p:animEffect transition="in" filter="fade">
                                      <p:cBhvr>
                                        <p:cTn id="54" dur="500"/>
                                        <p:tgtEl>
                                          <p:spTgt spid="4">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
                                            <p:txEl>
                                              <p:pRg st="6" end="6"/>
                                            </p:txEl>
                                          </p:spTgt>
                                        </p:tgtEl>
                                        <p:attrNameLst>
                                          <p:attrName>style.visibility</p:attrName>
                                        </p:attrNameLst>
                                      </p:cBhvr>
                                      <p:to>
                                        <p:strVal val="visible"/>
                                      </p:to>
                                    </p:set>
                                    <p:animEffect transition="in" filter="fade">
                                      <p:cBhvr>
                                        <p:cTn id="59" dur="500"/>
                                        <p:tgtEl>
                                          <p:spTgt spid="4">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
                                            <p:txEl>
                                              <p:pRg st="8" end="8"/>
                                            </p:txEl>
                                          </p:spTgt>
                                        </p:tgtEl>
                                        <p:attrNameLst>
                                          <p:attrName>style.visibility</p:attrName>
                                        </p:attrNameLst>
                                      </p:cBhvr>
                                      <p:to>
                                        <p:strVal val="visible"/>
                                      </p:to>
                                    </p:set>
                                    <p:animEffect transition="in" filter="fade">
                                      <p:cBhvr>
                                        <p:cTn id="64"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66636" y="1316969"/>
            <a:ext cx="4419764" cy="4224063"/>
          </a:xfrm>
        </p:spPr>
        <p:txBody>
          <a:bodyPr>
            <a:normAutofit/>
          </a:bodyPr>
          <a:lstStyle/>
          <a:p>
            <a:pPr>
              <a:spcBef>
                <a:spcPts val="0"/>
              </a:spcBef>
            </a:pPr>
            <a:r>
              <a:rPr lang="en-US" u="sng" dirty="0"/>
              <a:t>Rainwater</a:t>
            </a:r>
            <a:r>
              <a:rPr lang="en-US" dirty="0"/>
              <a:t> is minimal in this region. The shrubs, lavender, and grape varieties that we will be growing outdoors in this region are naturally drought resistant, and they will thrive under the natural annual/semiannual inundations.</a:t>
            </a:r>
          </a:p>
          <a:p>
            <a:pPr>
              <a:spcBef>
                <a:spcPts val="0"/>
              </a:spcBef>
            </a:pPr>
            <a:endParaRPr lang="en-US" sz="800" dirty="0"/>
          </a:p>
          <a:p>
            <a:pPr>
              <a:spcBef>
                <a:spcPts val="0"/>
              </a:spcBef>
            </a:pPr>
            <a:r>
              <a:rPr lang="en-US" dirty="0"/>
              <a:t>These species are grown for their pleasant fragrances for both residents strolling through the groves and for harvesting and onsite processing of their aromatic oils for cosmetic and salable private label spa products we will produce.</a:t>
            </a:r>
          </a:p>
          <a:p>
            <a:pPr marL="285750" indent="-285750">
              <a:spcBef>
                <a:spcPts val="0"/>
              </a:spcBef>
              <a:buFont typeface="Arial" panose="020B0604020202020204" pitchFamily="34" charset="0"/>
              <a:buChar char="•"/>
            </a:pPr>
            <a:endParaRPr lang="en-US" dirty="0"/>
          </a:p>
          <a:p>
            <a:endParaRPr lang="en-US" dirty="0"/>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19800"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220662"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dirty="0"/>
              <a:t>A: Sustainable Sites</a:t>
            </a:r>
          </a:p>
        </p:txBody>
      </p:sp>
      <p:sp>
        <p:nvSpPr>
          <p:cNvPr id="7" name="Flowchart: Connector 6">
            <a:extLst>
              <a:ext uri="{FF2B5EF4-FFF2-40B4-BE49-F238E27FC236}">
                <a16:creationId xmlns:a16="http://schemas.microsoft.com/office/drawing/2014/main" id="{625F49E0-1EC5-4D9B-926F-90817E6726B6}"/>
              </a:ext>
            </a:extLst>
          </p:cNvPr>
          <p:cNvSpPr/>
          <p:nvPr/>
        </p:nvSpPr>
        <p:spPr>
          <a:xfrm>
            <a:off x="8343900" y="1908416"/>
            <a:ext cx="1143000" cy="109394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con&#10;&#10;Description automatically generated">
            <a:extLst>
              <a:ext uri="{FF2B5EF4-FFF2-40B4-BE49-F238E27FC236}">
                <a16:creationId xmlns:a16="http://schemas.microsoft.com/office/drawing/2014/main" id="{0141004F-27B9-479D-84C5-B25784C28F47}"/>
              </a:ext>
            </a:extLst>
          </p:cNvPr>
          <p:cNvPicPr>
            <a:picLocks noChangeAspect="1"/>
          </p:cNvPicPr>
          <p:nvPr/>
        </p:nvPicPr>
        <p:blipFill>
          <a:blip r:embed="rId4"/>
          <a:stretch>
            <a:fillRect/>
          </a:stretch>
        </p:blipFill>
        <p:spPr>
          <a:xfrm>
            <a:off x="8305800" y="1862780"/>
            <a:ext cx="1219200" cy="1185221"/>
          </a:xfrm>
          <a:prstGeom prst="rect">
            <a:avLst/>
          </a:prstGeom>
        </p:spPr>
      </p:pic>
      <p:grpSp>
        <p:nvGrpSpPr>
          <p:cNvPr id="18" name="Group 17">
            <a:extLst>
              <a:ext uri="{FF2B5EF4-FFF2-40B4-BE49-F238E27FC236}">
                <a16:creationId xmlns:a16="http://schemas.microsoft.com/office/drawing/2014/main" id="{3231E0A8-1810-4D72-AADF-21BBA67C08F7}"/>
              </a:ext>
            </a:extLst>
          </p:cNvPr>
          <p:cNvGrpSpPr/>
          <p:nvPr/>
        </p:nvGrpSpPr>
        <p:grpSpPr>
          <a:xfrm>
            <a:off x="5778030" y="1236145"/>
            <a:ext cx="5959364" cy="5072838"/>
            <a:chOff x="5865812" y="1242264"/>
            <a:chExt cx="5959364" cy="5072838"/>
          </a:xfrm>
        </p:grpSpPr>
        <p:pic>
          <p:nvPicPr>
            <p:cNvPr id="5" name="Picture 4" descr="A flower on a plant&#10;&#10;Description automatically generated with medium confidence">
              <a:extLst>
                <a:ext uri="{FF2B5EF4-FFF2-40B4-BE49-F238E27FC236}">
                  <a16:creationId xmlns:a16="http://schemas.microsoft.com/office/drawing/2014/main" id="{3011C0AC-C4F3-4B04-BDF2-460331933E25}"/>
                </a:ext>
              </a:extLst>
            </p:cNvPr>
            <p:cNvPicPr>
              <a:picLocks noChangeAspect="1"/>
            </p:cNvPicPr>
            <p:nvPr/>
          </p:nvPicPr>
          <p:blipFill>
            <a:blip r:embed="rId5"/>
            <a:stretch>
              <a:fillRect/>
            </a:stretch>
          </p:blipFill>
          <p:spPr>
            <a:xfrm>
              <a:off x="5865812" y="1305682"/>
              <a:ext cx="2932691" cy="2199518"/>
            </a:xfrm>
            <a:prstGeom prst="rect">
              <a:avLst/>
            </a:prstGeom>
          </p:spPr>
        </p:pic>
        <p:pic>
          <p:nvPicPr>
            <p:cNvPr id="9" name="Picture 8" descr="A group of purple flowers&#10;&#10;Description automatically generated with medium confidence">
              <a:extLst>
                <a:ext uri="{FF2B5EF4-FFF2-40B4-BE49-F238E27FC236}">
                  <a16:creationId xmlns:a16="http://schemas.microsoft.com/office/drawing/2014/main" id="{E898B10C-1B42-4E44-8490-E5FD1111B64C}"/>
                </a:ext>
              </a:extLst>
            </p:cNvPr>
            <p:cNvPicPr>
              <a:picLocks noChangeAspect="1"/>
            </p:cNvPicPr>
            <p:nvPr/>
          </p:nvPicPr>
          <p:blipFill>
            <a:blip r:embed="rId6"/>
            <a:stretch>
              <a:fillRect/>
            </a:stretch>
          </p:blipFill>
          <p:spPr>
            <a:xfrm>
              <a:off x="8796389" y="1305682"/>
              <a:ext cx="2932691" cy="2199518"/>
            </a:xfrm>
            <a:prstGeom prst="rect">
              <a:avLst/>
            </a:prstGeom>
          </p:spPr>
        </p:pic>
        <p:pic>
          <p:nvPicPr>
            <p:cNvPr id="14" name="Picture 13" descr="A group of red flowers&#10;&#10;Description automatically generated with medium confidence">
              <a:extLst>
                <a:ext uri="{FF2B5EF4-FFF2-40B4-BE49-F238E27FC236}">
                  <a16:creationId xmlns:a16="http://schemas.microsoft.com/office/drawing/2014/main" id="{2E42D088-81C9-4C5A-B057-38644078D594}"/>
                </a:ext>
              </a:extLst>
            </p:cNvPr>
            <p:cNvPicPr>
              <a:picLocks noChangeAspect="1"/>
            </p:cNvPicPr>
            <p:nvPr/>
          </p:nvPicPr>
          <p:blipFill>
            <a:blip r:embed="rId7"/>
            <a:stretch>
              <a:fillRect/>
            </a:stretch>
          </p:blipFill>
          <p:spPr>
            <a:xfrm>
              <a:off x="5875057" y="3505199"/>
              <a:ext cx="2932691" cy="2809903"/>
            </a:xfrm>
            <a:prstGeom prst="rect">
              <a:avLst/>
            </a:prstGeom>
          </p:spPr>
        </p:pic>
        <p:pic>
          <p:nvPicPr>
            <p:cNvPr id="16" name="Picture 15" descr="A group of white flowers&#10;&#10;Description automatically generated with low confidence">
              <a:extLst>
                <a:ext uri="{FF2B5EF4-FFF2-40B4-BE49-F238E27FC236}">
                  <a16:creationId xmlns:a16="http://schemas.microsoft.com/office/drawing/2014/main" id="{F9F93EF0-219B-442E-A308-88B71212A4AE}"/>
                </a:ext>
              </a:extLst>
            </p:cNvPr>
            <p:cNvPicPr>
              <a:picLocks noChangeAspect="1"/>
            </p:cNvPicPr>
            <p:nvPr/>
          </p:nvPicPr>
          <p:blipFill>
            <a:blip r:embed="rId8"/>
            <a:stretch>
              <a:fillRect/>
            </a:stretch>
          </p:blipFill>
          <p:spPr>
            <a:xfrm>
              <a:off x="8807748" y="3490863"/>
              <a:ext cx="2934709" cy="2809903"/>
            </a:xfrm>
            <a:prstGeom prst="rect">
              <a:avLst/>
            </a:prstGeom>
          </p:spPr>
        </p:pic>
        <p:sp>
          <p:nvSpPr>
            <p:cNvPr id="17" name="TextBox 16">
              <a:extLst>
                <a:ext uri="{FF2B5EF4-FFF2-40B4-BE49-F238E27FC236}">
                  <a16:creationId xmlns:a16="http://schemas.microsoft.com/office/drawing/2014/main" id="{43F682E6-A2F8-4823-888D-37542287BA5E}"/>
                </a:ext>
              </a:extLst>
            </p:cNvPr>
            <p:cNvSpPr txBox="1"/>
            <p:nvPr/>
          </p:nvSpPr>
          <p:spPr>
            <a:xfrm>
              <a:off x="6094412" y="2794899"/>
              <a:ext cx="2514600" cy="646331"/>
            </a:xfrm>
            <a:prstGeom prst="rect">
              <a:avLst/>
            </a:prstGeom>
            <a:noFill/>
          </p:spPr>
          <p:txBody>
            <a:bodyPr wrap="square" rtlCol="0">
              <a:spAutoFit/>
            </a:bodyPr>
            <a:lstStyle/>
            <a:p>
              <a:pPr algn="ctr"/>
              <a:r>
                <a:rPr lang="en-US" dirty="0">
                  <a:solidFill>
                    <a:schemeClr val="bg1"/>
                  </a:solidFill>
                </a:rPr>
                <a:t>Four </a:t>
              </a:r>
              <a:r>
                <a:rPr lang="en-US" dirty="0" err="1">
                  <a:solidFill>
                    <a:schemeClr val="bg1"/>
                  </a:solidFill>
                </a:rPr>
                <a:t>o'clocks</a:t>
              </a:r>
              <a:endParaRPr lang="en-US" dirty="0">
                <a:solidFill>
                  <a:schemeClr val="bg1"/>
                </a:solidFill>
              </a:endParaRPr>
            </a:p>
            <a:p>
              <a:pPr algn="ctr"/>
              <a:r>
                <a:rPr lang="en-US" i="1" dirty="0">
                  <a:solidFill>
                    <a:schemeClr val="bg1"/>
                  </a:solidFill>
                </a:rPr>
                <a:t>Mirabilis multiflora</a:t>
              </a:r>
            </a:p>
          </p:txBody>
        </p:sp>
        <p:sp>
          <p:nvSpPr>
            <p:cNvPr id="22" name="TextBox 21">
              <a:extLst>
                <a:ext uri="{FF2B5EF4-FFF2-40B4-BE49-F238E27FC236}">
                  <a16:creationId xmlns:a16="http://schemas.microsoft.com/office/drawing/2014/main" id="{98386222-E319-453F-954A-6FDFE433C5E6}"/>
                </a:ext>
              </a:extLst>
            </p:cNvPr>
            <p:cNvSpPr txBox="1"/>
            <p:nvPr/>
          </p:nvSpPr>
          <p:spPr>
            <a:xfrm>
              <a:off x="8856252" y="1242264"/>
              <a:ext cx="2968924" cy="646331"/>
            </a:xfrm>
            <a:prstGeom prst="rect">
              <a:avLst/>
            </a:prstGeom>
            <a:noFill/>
          </p:spPr>
          <p:txBody>
            <a:bodyPr wrap="square" rtlCol="0">
              <a:spAutoFit/>
            </a:bodyPr>
            <a:lstStyle/>
            <a:p>
              <a:pPr algn="ctr"/>
              <a:r>
                <a:rPr lang="en-US" dirty="0">
                  <a:solidFill>
                    <a:schemeClr val="bg1"/>
                  </a:solidFill>
                </a:rPr>
                <a:t>Prairie verbena</a:t>
              </a:r>
            </a:p>
            <a:p>
              <a:pPr algn="ctr"/>
              <a:r>
                <a:rPr lang="en-US" i="1" dirty="0" err="1">
                  <a:solidFill>
                    <a:schemeClr val="bg1"/>
                  </a:solidFill>
                </a:rPr>
                <a:t>Glandularia</a:t>
              </a:r>
              <a:r>
                <a:rPr lang="en-US" i="1" dirty="0">
                  <a:solidFill>
                    <a:schemeClr val="bg1"/>
                  </a:solidFill>
                </a:rPr>
                <a:t> </a:t>
              </a:r>
              <a:r>
                <a:rPr lang="en-US" i="1" dirty="0" err="1">
                  <a:solidFill>
                    <a:schemeClr val="bg1"/>
                  </a:solidFill>
                </a:rPr>
                <a:t>bipinnatifida</a:t>
              </a:r>
              <a:endParaRPr lang="en-US" i="1" dirty="0">
                <a:solidFill>
                  <a:schemeClr val="bg1"/>
                </a:solidFill>
              </a:endParaRPr>
            </a:p>
          </p:txBody>
        </p:sp>
        <p:sp>
          <p:nvSpPr>
            <p:cNvPr id="23" name="TextBox 22">
              <a:extLst>
                <a:ext uri="{FF2B5EF4-FFF2-40B4-BE49-F238E27FC236}">
                  <a16:creationId xmlns:a16="http://schemas.microsoft.com/office/drawing/2014/main" id="{4388CD68-FDEA-4B94-9F7F-07CC8CA55F17}"/>
                </a:ext>
              </a:extLst>
            </p:cNvPr>
            <p:cNvSpPr txBox="1"/>
            <p:nvPr/>
          </p:nvSpPr>
          <p:spPr>
            <a:xfrm>
              <a:off x="6102648" y="5611560"/>
              <a:ext cx="2514600" cy="646331"/>
            </a:xfrm>
            <a:prstGeom prst="rect">
              <a:avLst/>
            </a:prstGeom>
            <a:noFill/>
          </p:spPr>
          <p:txBody>
            <a:bodyPr wrap="square" rtlCol="0">
              <a:spAutoFit/>
            </a:bodyPr>
            <a:lstStyle/>
            <a:p>
              <a:pPr algn="ctr"/>
              <a:r>
                <a:rPr lang="en-US" dirty="0">
                  <a:solidFill>
                    <a:schemeClr val="bg1"/>
                  </a:solidFill>
                </a:rPr>
                <a:t>Scarlet beebalm</a:t>
              </a:r>
            </a:p>
            <a:p>
              <a:pPr algn="ctr"/>
              <a:r>
                <a:rPr lang="en-US" i="1" dirty="0">
                  <a:solidFill>
                    <a:schemeClr val="bg1"/>
                  </a:solidFill>
                </a:rPr>
                <a:t>Monarda didyma</a:t>
              </a:r>
            </a:p>
          </p:txBody>
        </p:sp>
        <p:sp>
          <p:nvSpPr>
            <p:cNvPr id="25" name="TextBox 24">
              <a:extLst>
                <a:ext uri="{FF2B5EF4-FFF2-40B4-BE49-F238E27FC236}">
                  <a16:creationId xmlns:a16="http://schemas.microsoft.com/office/drawing/2014/main" id="{1F485893-3CFA-4EB4-AEE8-D0764402E894}"/>
                </a:ext>
              </a:extLst>
            </p:cNvPr>
            <p:cNvSpPr txBox="1"/>
            <p:nvPr/>
          </p:nvSpPr>
          <p:spPr>
            <a:xfrm>
              <a:off x="8406362" y="4192196"/>
              <a:ext cx="3208636" cy="523220"/>
            </a:xfrm>
            <a:prstGeom prst="rect">
              <a:avLst/>
            </a:prstGeom>
            <a:noFill/>
          </p:spPr>
          <p:txBody>
            <a:bodyPr wrap="square" rtlCol="0">
              <a:spAutoFit/>
            </a:bodyPr>
            <a:lstStyle/>
            <a:p>
              <a:pPr algn="ctr"/>
              <a:r>
                <a:rPr lang="en-US" sz="1400" dirty="0">
                  <a:solidFill>
                    <a:schemeClr val="bg1"/>
                  </a:solidFill>
                </a:rPr>
                <a:t>Star jasmine</a:t>
              </a:r>
            </a:p>
            <a:p>
              <a:pPr algn="ctr"/>
              <a:r>
                <a:rPr lang="en-US" sz="1400" i="1" dirty="0">
                  <a:solidFill>
                    <a:schemeClr val="bg1"/>
                  </a:solidFill>
                </a:rPr>
                <a:t>Trachelospermum </a:t>
              </a:r>
              <a:r>
                <a:rPr lang="en-US" sz="1400" i="1" dirty="0" err="1">
                  <a:solidFill>
                    <a:schemeClr val="bg1"/>
                  </a:solidFill>
                </a:rPr>
                <a:t>jasminoides</a:t>
              </a:r>
              <a:endParaRPr lang="en-US" sz="1400" i="1" dirty="0">
                <a:solidFill>
                  <a:schemeClr val="bg1"/>
                </a:solidFill>
              </a:endParaRPr>
            </a:p>
          </p:txBody>
        </p:sp>
      </p:grpSp>
      <p:grpSp>
        <p:nvGrpSpPr>
          <p:cNvPr id="34" name="Group 33">
            <a:extLst>
              <a:ext uri="{FF2B5EF4-FFF2-40B4-BE49-F238E27FC236}">
                <a16:creationId xmlns:a16="http://schemas.microsoft.com/office/drawing/2014/main" id="{88084A07-0664-4B76-A204-55B626024411}"/>
              </a:ext>
            </a:extLst>
          </p:cNvPr>
          <p:cNvGrpSpPr/>
          <p:nvPr/>
        </p:nvGrpSpPr>
        <p:grpSpPr>
          <a:xfrm>
            <a:off x="5588143" y="1275244"/>
            <a:ext cx="6302453" cy="5019235"/>
            <a:chOff x="5586554" y="1275243"/>
            <a:chExt cx="6302453" cy="5019235"/>
          </a:xfrm>
        </p:grpSpPr>
        <p:grpSp>
          <p:nvGrpSpPr>
            <p:cNvPr id="36" name="Group 35">
              <a:extLst>
                <a:ext uri="{FF2B5EF4-FFF2-40B4-BE49-F238E27FC236}">
                  <a16:creationId xmlns:a16="http://schemas.microsoft.com/office/drawing/2014/main" id="{0097D647-4683-4535-94CB-16E545320F58}"/>
                </a:ext>
              </a:extLst>
            </p:cNvPr>
            <p:cNvGrpSpPr/>
            <p:nvPr/>
          </p:nvGrpSpPr>
          <p:grpSpPr>
            <a:xfrm>
              <a:off x="5759694" y="1275243"/>
              <a:ext cx="5929166" cy="5019235"/>
              <a:chOff x="5776013" y="1299562"/>
              <a:chExt cx="5929166" cy="5019235"/>
            </a:xfrm>
          </p:grpSpPr>
          <p:pic>
            <p:nvPicPr>
              <p:cNvPr id="20" name="Picture 19" descr="A picture containing plant, outdoor, flower, close&#10;&#10;Description automatically generated">
                <a:extLst>
                  <a:ext uri="{FF2B5EF4-FFF2-40B4-BE49-F238E27FC236}">
                    <a16:creationId xmlns:a16="http://schemas.microsoft.com/office/drawing/2014/main" id="{5F083A9F-A457-4F25-8160-EA2D0ABB210E}"/>
                  </a:ext>
                </a:extLst>
              </p:cNvPr>
              <p:cNvPicPr>
                <a:picLocks noChangeAspect="1"/>
              </p:cNvPicPr>
              <p:nvPr/>
            </p:nvPicPr>
            <p:blipFill>
              <a:blip r:embed="rId9"/>
              <a:stretch>
                <a:fillRect/>
              </a:stretch>
            </p:blipFill>
            <p:spPr>
              <a:xfrm>
                <a:off x="5776013" y="1309377"/>
                <a:ext cx="1830424" cy="2536057"/>
              </a:xfrm>
              <a:prstGeom prst="rect">
                <a:avLst/>
              </a:prstGeom>
            </p:spPr>
          </p:pic>
          <p:pic>
            <p:nvPicPr>
              <p:cNvPr id="27" name="Picture 26" descr="A group of purple flowers&#10;&#10;Description automatically generated with medium confidence">
                <a:extLst>
                  <a:ext uri="{FF2B5EF4-FFF2-40B4-BE49-F238E27FC236}">
                    <a16:creationId xmlns:a16="http://schemas.microsoft.com/office/drawing/2014/main" id="{BC4862B5-2C48-47C2-B47E-558B6932967A}"/>
                  </a:ext>
                </a:extLst>
              </p:cNvPr>
              <p:cNvPicPr>
                <a:picLocks noChangeAspect="1"/>
              </p:cNvPicPr>
              <p:nvPr/>
            </p:nvPicPr>
            <p:blipFill>
              <a:blip r:embed="rId10"/>
              <a:stretch>
                <a:fillRect/>
              </a:stretch>
            </p:blipFill>
            <p:spPr>
              <a:xfrm>
                <a:off x="9331185" y="1299563"/>
                <a:ext cx="2371384" cy="2590800"/>
              </a:xfrm>
              <a:prstGeom prst="rect">
                <a:avLst/>
              </a:prstGeom>
            </p:spPr>
          </p:pic>
          <p:pic>
            <p:nvPicPr>
              <p:cNvPr id="31" name="Picture 30" descr="A close-up of a flower&#10;&#10;Description automatically generated with medium confidence">
                <a:extLst>
                  <a:ext uri="{FF2B5EF4-FFF2-40B4-BE49-F238E27FC236}">
                    <a16:creationId xmlns:a16="http://schemas.microsoft.com/office/drawing/2014/main" id="{E8B5C6C3-014E-45F5-9208-8E03E16888C5}"/>
                  </a:ext>
                </a:extLst>
              </p:cNvPr>
              <p:cNvPicPr>
                <a:picLocks noChangeAspect="1"/>
              </p:cNvPicPr>
              <p:nvPr/>
            </p:nvPicPr>
            <p:blipFill>
              <a:blip r:embed="rId11"/>
              <a:stretch>
                <a:fillRect/>
              </a:stretch>
            </p:blipFill>
            <p:spPr>
              <a:xfrm>
                <a:off x="7606437" y="1299562"/>
                <a:ext cx="1733125" cy="2582127"/>
              </a:xfrm>
              <a:prstGeom prst="rect">
                <a:avLst/>
              </a:prstGeom>
            </p:spPr>
          </p:pic>
          <p:pic>
            <p:nvPicPr>
              <p:cNvPr id="33" name="Picture 32" descr="A field of purple flowers&#10;&#10;Description automatically generated">
                <a:extLst>
                  <a:ext uri="{FF2B5EF4-FFF2-40B4-BE49-F238E27FC236}">
                    <a16:creationId xmlns:a16="http://schemas.microsoft.com/office/drawing/2014/main" id="{98EDF42D-AE8C-482E-86B3-45F8B4054EF3}"/>
                  </a:ext>
                </a:extLst>
              </p:cNvPr>
              <p:cNvPicPr>
                <a:picLocks noChangeAspect="1"/>
              </p:cNvPicPr>
              <p:nvPr/>
            </p:nvPicPr>
            <p:blipFill>
              <a:blip r:embed="rId12"/>
              <a:stretch>
                <a:fillRect/>
              </a:stretch>
            </p:blipFill>
            <p:spPr>
              <a:xfrm>
                <a:off x="5776013" y="3846722"/>
                <a:ext cx="3206733" cy="2472075"/>
              </a:xfrm>
              <a:prstGeom prst="rect">
                <a:avLst/>
              </a:prstGeom>
            </p:spPr>
          </p:pic>
          <p:pic>
            <p:nvPicPr>
              <p:cNvPr id="35" name="Picture 34" descr="A group of flowers&#10;&#10;Description automatically generated with low confidence">
                <a:extLst>
                  <a:ext uri="{FF2B5EF4-FFF2-40B4-BE49-F238E27FC236}">
                    <a16:creationId xmlns:a16="http://schemas.microsoft.com/office/drawing/2014/main" id="{DFBA419B-F0B8-46F1-875F-321C485792E7}"/>
                  </a:ext>
                </a:extLst>
              </p:cNvPr>
              <p:cNvPicPr>
                <a:picLocks noChangeAspect="1"/>
              </p:cNvPicPr>
              <p:nvPr/>
            </p:nvPicPr>
            <p:blipFill>
              <a:blip r:embed="rId13"/>
              <a:stretch>
                <a:fillRect/>
              </a:stretch>
            </p:blipFill>
            <p:spPr>
              <a:xfrm>
                <a:off x="8916483" y="3854770"/>
                <a:ext cx="2788696" cy="2454213"/>
              </a:xfrm>
              <a:prstGeom prst="rect">
                <a:avLst/>
              </a:prstGeom>
            </p:spPr>
          </p:pic>
        </p:grpSp>
        <p:sp>
          <p:nvSpPr>
            <p:cNvPr id="2" name="TextBox 1">
              <a:extLst>
                <a:ext uri="{FF2B5EF4-FFF2-40B4-BE49-F238E27FC236}">
                  <a16:creationId xmlns:a16="http://schemas.microsoft.com/office/drawing/2014/main" id="{499DF80A-5AAB-40AE-84E7-0CD629FECFA0}"/>
                </a:ext>
              </a:extLst>
            </p:cNvPr>
            <p:cNvSpPr txBox="1"/>
            <p:nvPr/>
          </p:nvSpPr>
          <p:spPr>
            <a:xfrm>
              <a:off x="5743139" y="3320983"/>
              <a:ext cx="2024536"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rPr>
                <a:t>Night scented stock</a:t>
              </a:r>
            </a:p>
          </p:txBody>
        </p:sp>
        <p:sp>
          <p:nvSpPr>
            <p:cNvPr id="3" name="TextBox 2">
              <a:extLst>
                <a:ext uri="{FF2B5EF4-FFF2-40B4-BE49-F238E27FC236}">
                  <a16:creationId xmlns:a16="http://schemas.microsoft.com/office/drawing/2014/main" id="{8B5AA240-6616-4F82-A493-081F78F7A51C}"/>
                </a:ext>
              </a:extLst>
            </p:cNvPr>
            <p:cNvSpPr txBox="1"/>
            <p:nvPr/>
          </p:nvSpPr>
          <p:spPr>
            <a:xfrm>
              <a:off x="5706007" y="3532314"/>
              <a:ext cx="2477584" cy="338554"/>
            </a:xfrm>
            <a:prstGeom prst="rect">
              <a:avLst/>
            </a:prstGeom>
            <a:noFill/>
          </p:spPr>
          <p:txBody>
            <a:bodyPr wrap="square" rtlCol="0">
              <a:spAutoFit/>
            </a:bodyPr>
            <a:lstStyle/>
            <a:p>
              <a:r>
                <a:rPr lang="en-US" sz="1600" b="1" i="1" dirty="0" err="1">
                  <a:solidFill>
                    <a:schemeClr val="bg1"/>
                  </a:solidFill>
                  <a:effectLst>
                    <a:outerShdw blurRad="38100" dist="38100" dir="2700000" algn="tl">
                      <a:srgbClr val="000000">
                        <a:alpha val="43137"/>
                      </a:srgbClr>
                    </a:outerShdw>
                  </a:effectLst>
                  <a:latin typeface="+mj-lt"/>
                </a:rPr>
                <a:t>Matthiola</a:t>
              </a:r>
              <a:r>
                <a:rPr lang="en-US" sz="1600" b="1" i="1" dirty="0">
                  <a:solidFill>
                    <a:schemeClr val="bg1"/>
                  </a:solidFill>
                  <a:effectLst>
                    <a:outerShdw blurRad="38100" dist="38100" dir="2700000" algn="tl">
                      <a:srgbClr val="000000">
                        <a:alpha val="43137"/>
                      </a:srgbClr>
                    </a:outerShdw>
                  </a:effectLst>
                  <a:latin typeface="+mj-lt"/>
                </a:rPr>
                <a:t> </a:t>
              </a:r>
              <a:r>
                <a:rPr lang="en-US" sz="1600" b="1" i="1" dirty="0" err="1">
                  <a:solidFill>
                    <a:schemeClr val="bg1"/>
                  </a:solidFill>
                  <a:effectLst>
                    <a:outerShdw blurRad="38100" dist="38100" dir="2700000" algn="tl">
                      <a:srgbClr val="000000">
                        <a:alpha val="43137"/>
                      </a:srgbClr>
                    </a:outerShdw>
                  </a:effectLst>
                  <a:latin typeface="+mj-lt"/>
                </a:rPr>
                <a:t>longipetala</a:t>
              </a:r>
              <a:r>
                <a:rPr lang="en-US" sz="1600" b="1" i="1" dirty="0">
                  <a:solidFill>
                    <a:schemeClr val="bg1"/>
                  </a:solidFill>
                  <a:effectLst>
                    <a:outerShdw blurRad="38100" dist="38100" dir="2700000" algn="tl">
                      <a:srgbClr val="000000">
                        <a:alpha val="43137"/>
                      </a:srgbClr>
                    </a:outerShdw>
                  </a:effectLst>
                  <a:latin typeface="+mj-lt"/>
                </a:rPr>
                <a:t> </a:t>
              </a:r>
            </a:p>
          </p:txBody>
        </p:sp>
        <p:sp>
          <p:nvSpPr>
            <p:cNvPr id="6" name="TextBox 5">
              <a:extLst>
                <a:ext uri="{FF2B5EF4-FFF2-40B4-BE49-F238E27FC236}">
                  <a16:creationId xmlns:a16="http://schemas.microsoft.com/office/drawing/2014/main" id="{BC85AD1C-4893-43D3-ACCD-6B81EA6D156F}"/>
                </a:ext>
              </a:extLst>
            </p:cNvPr>
            <p:cNvSpPr txBox="1"/>
            <p:nvPr/>
          </p:nvSpPr>
          <p:spPr>
            <a:xfrm>
              <a:off x="7365425" y="1502584"/>
              <a:ext cx="2213802" cy="338554"/>
            </a:xfrm>
            <a:prstGeom prst="rect">
              <a:avLst/>
            </a:prstGeom>
            <a:noFill/>
          </p:spPr>
          <p:txBody>
            <a:bodyPr wrap="square" rtlCol="0">
              <a:spAutoFit/>
            </a:bodyPr>
            <a:lstStyle/>
            <a:p>
              <a:pPr algn="ctr"/>
              <a:r>
                <a:rPr lang="en-US" sz="1600" b="1" i="1" dirty="0" err="1">
                  <a:solidFill>
                    <a:schemeClr val="bg1"/>
                  </a:solidFill>
                  <a:latin typeface="+mj-lt"/>
                </a:rPr>
                <a:t>Mililotus</a:t>
              </a:r>
              <a:r>
                <a:rPr lang="en-US" sz="1600" b="1" i="1" dirty="0">
                  <a:solidFill>
                    <a:schemeClr val="bg1"/>
                  </a:solidFill>
                  <a:latin typeface="+mj-lt"/>
                </a:rPr>
                <a:t> </a:t>
              </a:r>
              <a:r>
                <a:rPr lang="en-US" sz="1600" b="1" i="1" dirty="0" err="1">
                  <a:solidFill>
                    <a:schemeClr val="bg1"/>
                  </a:solidFill>
                  <a:latin typeface="+mj-lt"/>
                </a:rPr>
                <a:t>officianalis</a:t>
              </a:r>
              <a:endParaRPr lang="en-US" sz="1600" b="1" i="1" dirty="0">
                <a:solidFill>
                  <a:schemeClr val="bg1"/>
                </a:solidFill>
                <a:effectLst>
                  <a:outerShdw blurRad="38100" dist="38100" dir="2700000" algn="tl">
                    <a:srgbClr val="000000">
                      <a:alpha val="43137"/>
                    </a:srgbClr>
                  </a:outerShdw>
                </a:effectLst>
                <a:latin typeface="+mj-lt"/>
              </a:endParaRPr>
            </a:p>
          </p:txBody>
        </p:sp>
        <p:sp>
          <p:nvSpPr>
            <p:cNvPr id="8" name="TextBox 7">
              <a:extLst>
                <a:ext uri="{FF2B5EF4-FFF2-40B4-BE49-F238E27FC236}">
                  <a16:creationId xmlns:a16="http://schemas.microsoft.com/office/drawing/2014/main" id="{53F8524A-6330-45DB-BBAB-1216E92DE99C}"/>
                </a:ext>
              </a:extLst>
            </p:cNvPr>
            <p:cNvSpPr txBox="1"/>
            <p:nvPr/>
          </p:nvSpPr>
          <p:spPr>
            <a:xfrm>
              <a:off x="7385318" y="1284918"/>
              <a:ext cx="2099994" cy="338554"/>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rPr>
                <a:t>Yellow </a:t>
              </a:r>
              <a:r>
                <a:rPr lang="en-US" sz="1600" b="1" dirty="0" err="1">
                  <a:solidFill>
                    <a:schemeClr val="bg1"/>
                  </a:solidFill>
                  <a:effectLst>
                    <a:outerShdw blurRad="38100" dist="38100" dir="2700000" algn="tl">
                      <a:srgbClr val="000000">
                        <a:alpha val="43137"/>
                      </a:srgbClr>
                    </a:outerShdw>
                  </a:effectLst>
                </a:rPr>
                <a:t>sweetclover</a:t>
              </a:r>
              <a:endParaRPr lang="en-US" sz="1600" b="1" dirty="0">
                <a:solidFill>
                  <a:schemeClr val="bg1"/>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D501617F-5989-4226-93D7-F988D65CD135}"/>
                </a:ext>
              </a:extLst>
            </p:cNvPr>
            <p:cNvSpPr txBox="1"/>
            <p:nvPr/>
          </p:nvSpPr>
          <p:spPr>
            <a:xfrm>
              <a:off x="9291603" y="3280643"/>
              <a:ext cx="2340677" cy="584775"/>
            </a:xfrm>
            <a:prstGeom prst="rect">
              <a:avLst/>
            </a:prstGeom>
            <a:noFill/>
          </p:spPr>
          <p:txBody>
            <a:bodyPr wrap="square" rtlCol="0">
              <a:spAutoFit/>
            </a:bodyPr>
            <a:lstStyle/>
            <a:p>
              <a:pPr algn="ctr"/>
              <a:r>
                <a:rPr lang="en-US" sz="1600" b="1" i="1" dirty="0" err="1">
                  <a:solidFill>
                    <a:schemeClr val="bg1"/>
                  </a:solidFill>
                  <a:latin typeface="+mj-lt"/>
                </a:rPr>
                <a:t>Dermatophyllum</a:t>
              </a:r>
              <a:r>
                <a:rPr lang="en-US" sz="1600" b="1" i="1" dirty="0">
                  <a:solidFill>
                    <a:schemeClr val="bg1"/>
                  </a:solidFill>
                  <a:latin typeface="+mj-lt"/>
                </a:rPr>
                <a:t> </a:t>
              </a:r>
              <a:r>
                <a:rPr lang="en-US" sz="1600" b="1" i="1" dirty="0" err="1">
                  <a:solidFill>
                    <a:schemeClr val="bg1"/>
                  </a:solidFill>
                  <a:latin typeface="+mj-lt"/>
                </a:rPr>
                <a:t>secundiflorum</a:t>
              </a:r>
              <a:r>
                <a:rPr lang="en-US" sz="1600" b="1" dirty="0">
                  <a:solidFill>
                    <a:schemeClr val="bg1"/>
                  </a:solidFill>
                  <a:latin typeface="+mj-lt"/>
                </a:rPr>
                <a:t> </a:t>
              </a:r>
              <a:endParaRPr lang="en-US" sz="1600" b="1" i="1" dirty="0">
                <a:solidFill>
                  <a:schemeClr val="bg1"/>
                </a:solidFill>
                <a:latin typeface="+mj-lt"/>
              </a:endParaRPr>
            </a:p>
          </p:txBody>
        </p:sp>
        <p:sp>
          <p:nvSpPr>
            <p:cNvPr id="15" name="TextBox 14">
              <a:extLst>
                <a:ext uri="{FF2B5EF4-FFF2-40B4-BE49-F238E27FC236}">
                  <a16:creationId xmlns:a16="http://schemas.microsoft.com/office/drawing/2014/main" id="{6E086C96-2AEF-4319-8447-82F6C5D363C5}"/>
                </a:ext>
              </a:extLst>
            </p:cNvPr>
            <p:cNvSpPr txBox="1"/>
            <p:nvPr/>
          </p:nvSpPr>
          <p:spPr>
            <a:xfrm>
              <a:off x="9100311" y="3056048"/>
              <a:ext cx="2788696" cy="338554"/>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rPr>
                <a:t>Texas mountain laurel</a:t>
              </a:r>
            </a:p>
          </p:txBody>
        </p:sp>
        <p:sp>
          <p:nvSpPr>
            <p:cNvPr id="19" name="TextBox 18">
              <a:extLst>
                <a:ext uri="{FF2B5EF4-FFF2-40B4-BE49-F238E27FC236}">
                  <a16:creationId xmlns:a16="http://schemas.microsoft.com/office/drawing/2014/main" id="{8024C901-71CE-4930-AE5D-F4909C2648B4}"/>
                </a:ext>
              </a:extLst>
            </p:cNvPr>
            <p:cNvSpPr txBox="1"/>
            <p:nvPr/>
          </p:nvSpPr>
          <p:spPr>
            <a:xfrm>
              <a:off x="6004835" y="5468312"/>
              <a:ext cx="2788696" cy="338554"/>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rPr>
                <a:t>Spanish lavender</a:t>
              </a:r>
            </a:p>
          </p:txBody>
        </p:sp>
        <p:sp>
          <p:nvSpPr>
            <p:cNvPr id="21" name="TextBox 20">
              <a:extLst>
                <a:ext uri="{FF2B5EF4-FFF2-40B4-BE49-F238E27FC236}">
                  <a16:creationId xmlns:a16="http://schemas.microsoft.com/office/drawing/2014/main" id="{258E4485-2437-4192-A3E7-B637CEF370BC}"/>
                </a:ext>
              </a:extLst>
            </p:cNvPr>
            <p:cNvSpPr txBox="1"/>
            <p:nvPr/>
          </p:nvSpPr>
          <p:spPr>
            <a:xfrm flipH="1">
              <a:off x="5586554" y="5702681"/>
              <a:ext cx="3625258" cy="338554"/>
            </a:xfrm>
            <a:prstGeom prst="rect">
              <a:avLst/>
            </a:prstGeom>
            <a:noFill/>
          </p:spPr>
          <p:txBody>
            <a:bodyPr wrap="square" rtlCol="0">
              <a:spAutoFit/>
            </a:bodyPr>
            <a:lstStyle/>
            <a:p>
              <a:pPr algn="ctr"/>
              <a:r>
                <a:rPr lang="en-US" sz="1600" b="1" i="1" dirty="0">
                  <a:solidFill>
                    <a:schemeClr val="bg1"/>
                  </a:solidFill>
                  <a:latin typeface="+mj-lt"/>
                </a:rPr>
                <a:t>Lavandula </a:t>
              </a:r>
              <a:r>
                <a:rPr lang="en-US" sz="1600" b="1" i="1" dirty="0" err="1">
                  <a:solidFill>
                    <a:schemeClr val="bg1"/>
                  </a:solidFill>
                  <a:latin typeface="+mj-lt"/>
                </a:rPr>
                <a:t>stoechas</a:t>
              </a:r>
              <a:endParaRPr lang="en-US" sz="1600" b="1" i="1" dirty="0">
                <a:solidFill>
                  <a:schemeClr val="bg1"/>
                </a:solidFill>
                <a:latin typeface="+mj-lt"/>
              </a:endParaRPr>
            </a:p>
          </p:txBody>
        </p:sp>
        <p:sp>
          <p:nvSpPr>
            <p:cNvPr id="29" name="TextBox 28">
              <a:extLst>
                <a:ext uri="{FF2B5EF4-FFF2-40B4-BE49-F238E27FC236}">
                  <a16:creationId xmlns:a16="http://schemas.microsoft.com/office/drawing/2014/main" id="{C5002890-B0E0-4765-9EB0-DF3A1933874E}"/>
                </a:ext>
              </a:extLst>
            </p:cNvPr>
            <p:cNvSpPr txBox="1"/>
            <p:nvPr/>
          </p:nvSpPr>
          <p:spPr>
            <a:xfrm>
              <a:off x="9001785" y="5637589"/>
              <a:ext cx="2499118" cy="338554"/>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rPr>
                <a:t>Desert rock  rose</a:t>
              </a:r>
            </a:p>
          </p:txBody>
        </p:sp>
        <p:sp>
          <p:nvSpPr>
            <p:cNvPr id="32" name="TextBox 31">
              <a:extLst>
                <a:ext uri="{FF2B5EF4-FFF2-40B4-BE49-F238E27FC236}">
                  <a16:creationId xmlns:a16="http://schemas.microsoft.com/office/drawing/2014/main" id="{DBFFF1C7-9178-4004-B2CD-F55D74E182B2}"/>
                </a:ext>
              </a:extLst>
            </p:cNvPr>
            <p:cNvSpPr txBox="1"/>
            <p:nvPr/>
          </p:nvSpPr>
          <p:spPr>
            <a:xfrm flipH="1">
              <a:off x="9259125" y="5850159"/>
              <a:ext cx="2001305" cy="338554"/>
            </a:xfrm>
            <a:prstGeom prst="rect">
              <a:avLst/>
            </a:prstGeom>
            <a:noFill/>
          </p:spPr>
          <p:txBody>
            <a:bodyPr wrap="square" rtlCol="0">
              <a:spAutoFit/>
            </a:bodyPr>
            <a:lstStyle/>
            <a:p>
              <a:pPr algn="ctr"/>
              <a:r>
                <a:rPr lang="en-US" sz="1600" b="1" i="1" dirty="0">
                  <a:solidFill>
                    <a:schemeClr val="bg1"/>
                  </a:solidFill>
                  <a:effectLst>
                    <a:outerShdw blurRad="38100" dist="38100" dir="2700000" algn="tl">
                      <a:srgbClr val="000000">
                        <a:alpha val="43137"/>
                      </a:srgbClr>
                    </a:outerShdw>
                  </a:effectLst>
                </a:rPr>
                <a:t>Cistus</a:t>
              </a:r>
            </a:p>
          </p:txBody>
        </p:sp>
      </p:grpSp>
    </p:spTree>
    <p:extLst>
      <p:ext uri="{BB962C8B-B14F-4D97-AF65-F5344CB8AC3E}">
        <p14:creationId xmlns:p14="http://schemas.microsoft.com/office/powerpoint/2010/main" val="33416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53" presetClass="entr" presetSubtype="16"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49802" y="1006370"/>
            <a:ext cx="4864632" cy="6129063"/>
          </a:xfrm>
        </p:spPr>
        <p:txBody>
          <a:bodyPr>
            <a:normAutofit/>
          </a:bodyPr>
          <a:lstStyle/>
          <a:p>
            <a:pPr>
              <a:spcBef>
                <a:spcPts val="0"/>
              </a:spcBef>
            </a:pPr>
            <a:r>
              <a:rPr lang="en-US" u="sng" dirty="0"/>
              <a:t>Heat islands</a:t>
            </a:r>
            <a:r>
              <a:rPr lang="en-US" dirty="0"/>
              <a:t> are mitigated with vegetative roofs, or structures with energy-capture measures.</a:t>
            </a:r>
          </a:p>
          <a:p>
            <a:pPr>
              <a:spcBef>
                <a:spcPts val="0"/>
              </a:spcBef>
            </a:pPr>
            <a:endParaRPr lang="en-US" sz="800" dirty="0"/>
          </a:p>
          <a:p>
            <a:pPr>
              <a:spcBef>
                <a:spcPts val="0"/>
              </a:spcBef>
            </a:pPr>
            <a:r>
              <a:rPr lang="en-US" dirty="0"/>
              <a:t>The six acres of parking that surrounds the waterpark are protected from heat generation with parking area roof structures, and they provide additional photovoltaic solar panel surfaces.</a:t>
            </a:r>
          </a:p>
          <a:p>
            <a:pPr>
              <a:spcBef>
                <a:spcPts val="0"/>
              </a:spcBef>
            </a:pPr>
            <a:endParaRPr lang="en-US" sz="800" dirty="0"/>
          </a:p>
          <a:p>
            <a:pPr>
              <a:spcBef>
                <a:spcPts val="0"/>
              </a:spcBef>
            </a:pPr>
            <a:r>
              <a:rPr lang="en-US" dirty="0"/>
              <a:t>To keep the solar panels operating at optimal efficiency, </a:t>
            </a:r>
            <a:r>
              <a:rPr lang="en-US" u="sng" dirty="0"/>
              <a:t>hybrid</a:t>
            </a:r>
            <a:r>
              <a:rPr lang="en-US" dirty="0"/>
              <a:t> </a:t>
            </a:r>
            <a:r>
              <a:rPr lang="en-US" u="sng" dirty="0"/>
              <a:t>passive and active </a:t>
            </a:r>
            <a:r>
              <a:rPr lang="en-US" dirty="0"/>
              <a:t>(PV) </a:t>
            </a:r>
            <a:r>
              <a:rPr lang="en-US" u="sng" dirty="0"/>
              <a:t>solar panels</a:t>
            </a:r>
            <a:r>
              <a:rPr lang="en-US" dirty="0"/>
              <a:t> are employed to cool the PV panels to maintain optimal efficiency, while simultaneously preheating water (with its turbidity having been removed through pre-filtration) to be sent to the distillation boilers, minimizing the energy required to raise the wastewater temperature to boiling via the thermal transfer of high-temperature silicon material that photovoltaic panels can potentially reach in the Sonoran Desert. </a:t>
            </a:r>
          </a:p>
          <a:p>
            <a:pPr>
              <a:spcBef>
                <a:spcPts val="0"/>
              </a:spcBef>
            </a:pPr>
            <a:endParaRPr lang="en-US" sz="800" dirty="0"/>
          </a:p>
          <a:p>
            <a:pPr>
              <a:spcBef>
                <a:spcPts val="0"/>
              </a:spcBef>
            </a:pPr>
            <a:r>
              <a:rPr lang="en-US" dirty="0"/>
              <a:t>Most structures will have hybrid PV/Passive solar panels and reflective, light-colored walkable roofs, which minimizes heat island pollution and maximizes PV panel efficiency.</a:t>
            </a:r>
          </a:p>
          <a:p>
            <a:pPr marL="285750" indent="-285750">
              <a:spcBef>
                <a:spcPts val="0"/>
              </a:spcBef>
              <a:buFont typeface="Arial" panose="020B0604020202020204" pitchFamily="34" charset="0"/>
              <a:buChar char="•"/>
            </a:pPr>
            <a:endParaRPr lang="en-US" dirty="0"/>
          </a:p>
          <a:p>
            <a:endParaRPr lang="en-US" dirty="0"/>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19800"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220662"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dirty="0"/>
              <a:t>A: Sustainable Sites</a:t>
            </a:r>
          </a:p>
        </p:txBody>
      </p:sp>
      <p:sp>
        <p:nvSpPr>
          <p:cNvPr id="7" name="Flowchart: Connector 6">
            <a:extLst>
              <a:ext uri="{FF2B5EF4-FFF2-40B4-BE49-F238E27FC236}">
                <a16:creationId xmlns:a16="http://schemas.microsoft.com/office/drawing/2014/main" id="{625F49E0-1EC5-4D9B-926F-90817E6726B6}"/>
              </a:ext>
            </a:extLst>
          </p:cNvPr>
          <p:cNvSpPr/>
          <p:nvPr/>
        </p:nvSpPr>
        <p:spPr>
          <a:xfrm>
            <a:off x="8343900" y="1908416"/>
            <a:ext cx="1143000" cy="109394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con&#10;&#10;Description automatically generated">
            <a:extLst>
              <a:ext uri="{FF2B5EF4-FFF2-40B4-BE49-F238E27FC236}">
                <a16:creationId xmlns:a16="http://schemas.microsoft.com/office/drawing/2014/main" id="{0141004F-27B9-479D-84C5-B25784C28F47}"/>
              </a:ext>
            </a:extLst>
          </p:cNvPr>
          <p:cNvPicPr>
            <a:picLocks noChangeAspect="1"/>
          </p:cNvPicPr>
          <p:nvPr/>
        </p:nvPicPr>
        <p:blipFill>
          <a:blip r:embed="rId4"/>
          <a:stretch>
            <a:fillRect/>
          </a:stretch>
        </p:blipFill>
        <p:spPr>
          <a:xfrm>
            <a:off x="8305800" y="1862780"/>
            <a:ext cx="1219200" cy="1185221"/>
          </a:xfrm>
          <a:prstGeom prst="rect">
            <a:avLst/>
          </a:prstGeom>
        </p:spPr>
      </p:pic>
      <p:pic>
        <p:nvPicPr>
          <p:cNvPr id="6" name="Picture 5" descr="A picture containing grass, outdoor&#10;&#10;Description automatically generated">
            <a:extLst>
              <a:ext uri="{FF2B5EF4-FFF2-40B4-BE49-F238E27FC236}">
                <a16:creationId xmlns:a16="http://schemas.microsoft.com/office/drawing/2014/main" id="{C4E0C8D2-7D14-455B-87AB-F1E0EE85CC4C}"/>
              </a:ext>
            </a:extLst>
          </p:cNvPr>
          <p:cNvPicPr>
            <a:picLocks noChangeAspect="1"/>
          </p:cNvPicPr>
          <p:nvPr/>
        </p:nvPicPr>
        <p:blipFill>
          <a:blip r:embed="rId5"/>
          <a:stretch>
            <a:fillRect/>
          </a:stretch>
        </p:blipFill>
        <p:spPr>
          <a:xfrm>
            <a:off x="6102365" y="1344216"/>
            <a:ext cx="5659472" cy="449513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AA8E9E09-E12F-4A14-8EE5-3ED15D7CF054}"/>
              </a:ext>
            </a:extLst>
          </p:cNvPr>
          <p:cNvPicPr>
            <a:picLocks noChangeAspect="1"/>
          </p:cNvPicPr>
          <p:nvPr/>
        </p:nvPicPr>
        <p:blipFill rotWithShape="1">
          <a:blip r:embed="rId6"/>
          <a:srcRect t="16913"/>
          <a:stretch/>
        </p:blipFill>
        <p:spPr>
          <a:xfrm>
            <a:off x="6081036" y="1319176"/>
            <a:ext cx="5700304" cy="4520169"/>
          </a:xfrm>
          <a:prstGeom prst="rect">
            <a:avLst/>
          </a:prstGeom>
        </p:spPr>
      </p:pic>
      <p:pic>
        <p:nvPicPr>
          <p:cNvPr id="9" name="Picture 8" descr="Diagram&#10;&#10;Description automatically generated with medium confidence">
            <a:extLst>
              <a:ext uri="{FF2B5EF4-FFF2-40B4-BE49-F238E27FC236}">
                <a16:creationId xmlns:a16="http://schemas.microsoft.com/office/drawing/2014/main" id="{76499E31-4BDB-4F20-9BF5-C11B1934045F}"/>
              </a:ext>
            </a:extLst>
          </p:cNvPr>
          <p:cNvPicPr>
            <a:picLocks noChangeAspect="1"/>
          </p:cNvPicPr>
          <p:nvPr/>
        </p:nvPicPr>
        <p:blipFill>
          <a:blip r:embed="rId7"/>
          <a:stretch>
            <a:fillRect/>
          </a:stretch>
        </p:blipFill>
        <p:spPr>
          <a:xfrm>
            <a:off x="6065168" y="1426937"/>
            <a:ext cx="5716172" cy="4495130"/>
          </a:xfrm>
          <a:prstGeom prst="rect">
            <a:avLst/>
          </a:prstGeom>
        </p:spPr>
      </p:pic>
      <p:pic>
        <p:nvPicPr>
          <p:cNvPr id="14" name="Picture 13" descr="A group of solar panels&#10;&#10;Description automatically generated with low confidence">
            <a:extLst>
              <a:ext uri="{FF2B5EF4-FFF2-40B4-BE49-F238E27FC236}">
                <a16:creationId xmlns:a16="http://schemas.microsoft.com/office/drawing/2014/main" id="{AF3B64F1-CF87-40AF-85CD-DF33E53738EC}"/>
              </a:ext>
            </a:extLst>
          </p:cNvPr>
          <p:cNvPicPr>
            <a:picLocks noChangeAspect="1"/>
          </p:cNvPicPr>
          <p:nvPr/>
        </p:nvPicPr>
        <p:blipFill rotWithShape="1">
          <a:blip r:embed="rId8"/>
          <a:srcRect l="3334" t="4216" r="37287" b="41111"/>
          <a:stretch/>
        </p:blipFill>
        <p:spPr>
          <a:xfrm>
            <a:off x="6073103" y="1426935"/>
            <a:ext cx="5716171" cy="4495130"/>
          </a:xfrm>
          <a:prstGeom prst="rect">
            <a:avLst/>
          </a:prstGeom>
        </p:spPr>
      </p:pic>
    </p:spTree>
    <p:extLst>
      <p:ext uri="{BB962C8B-B14F-4D97-AF65-F5344CB8AC3E}">
        <p14:creationId xmlns:p14="http://schemas.microsoft.com/office/powerpoint/2010/main" val="301102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Effect transition="in" filter="fade">
                                      <p:cBhvr>
                                        <p:cTn id="36" dur="500"/>
                                        <p:tgtEl>
                                          <p:spTgt spid="4">
                                            <p:txEl>
                                              <p:pRg st="6" end="6"/>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1" y="1033738"/>
            <a:ext cx="5333999" cy="5824263"/>
          </a:xfrm>
        </p:spPr>
        <p:txBody>
          <a:bodyPr>
            <a:normAutofit/>
          </a:bodyPr>
          <a:lstStyle/>
          <a:p>
            <a:pPr>
              <a:spcBef>
                <a:spcPts val="0"/>
              </a:spcBef>
            </a:pPr>
            <a:r>
              <a:rPr lang="en-US" dirty="0"/>
              <a:t>This design acknowledges the existing RH zoning parameter, such that building heights are not to exceed 35’.</a:t>
            </a:r>
            <a:endParaRPr lang="en-US" sz="800" dirty="0"/>
          </a:p>
          <a:p>
            <a:pPr>
              <a:spcBef>
                <a:spcPts val="0"/>
              </a:spcBef>
            </a:pPr>
            <a:endParaRPr lang="en-US" sz="800" dirty="0"/>
          </a:p>
          <a:p>
            <a:pPr>
              <a:spcBef>
                <a:spcPts val="0"/>
              </a:spcBef>
            </a:pPr>
            <a:r>
              <a:rPr lang="en-US" dirty="0"/>
              <a:t>Reflection of glass into the atmosphere from skin buildings is not irrelevant to this development. </a:t>
            </a:r>
            <a:r>
              <a:rPr lang="en-US" u="sng" dirty="0"/>
              <a:t>Light Pollution Reduction</a:t>
            </a:r>
            <a:r>
              <a:rPr lang="en-US" dirty="0"/>
              <a:t> is therefore easily managed.</a:t>
            </a:r>
          </a:p>
          <a:p>
            <a:pPr>
              <a:spcBef>
                <a:spcPts val="0"/>
              </a:spcBef>
            </a:pPr>
            <a:endParaRPr lang="en-US" sz="800" dirty="0"/>
          </a:p>
          <a:p>
            <a:pPr>
              <a:spcBef>
                <a:spcPts val="0"/>
              </a:spcBef>
            </a:pPr>
            <a:r>
              <a:rPr lang="en-US" dirty="0"/>
              <a:t>Streetlamps and front yard lamps are to be on automatic light sensors. Low-hanging, hooded, warm LEDs reduce light pollution.</a:t>
            </a:r>
          </a:p>
          <a:p>
            <a:pPr>
              <a:spcBef>
                <a:spcPts val="0"/>
              </a:spcBef>
            </a:pPr>
            <a:endParaRPr lang="en-US" sz="800" dirty="0"/>
          </a:p>
          <a:p>
            <a:pPr>
              <a:spcBef>
                <a:spcPts val="0"/>
              </a:spcBef>
            </a:pPr>
            <a:r>
              <a:rPr lang="en-US" dirty="0"/>
              <a:t>Where lighting is needed for security, properly-calibrated and properly-positioned motion-sensor lamps are to be used.</a:t>
            </a:r>
          </a:p>
          <a:p>
            <a:pPr>
              <a:spcBef>
                <a:spcPts val="0"/>
              </a:spcBef>
            </a:pPr>
            <a:endParaRPr lang="en-US" sz="800" dirty="0"/>
          </a:p>
          <a:p>
            <a:pPr>
              <a:spcBef>
                <a:spcPts val="0"/>
              </a:spcBef>
            </a:pPr>
            <a:r>
              <a:rPr lang="en-US" dirty="0"/>
              <a:t>Road reflectors, reflective curbs, paint, glow stones, and guardrails are to mitigate drivers’ needs to use their high beam lamps.</a:t>
            </a:r>
          </a:p>
          <a:p>
            <a:pPr>
              <a:spcBef>
                <a:spcPts val="0"/>
              </a:spcBef>
            </a:pPr>
            <a:endParaRPr lang="en-US" sz="800" dirty="0"/>
          </a:p>
          <a:p>
            <a:pPr>
              <a:spcBef>
                <a:spcPts val="0"/>
              </a:spcBef>
            </a:pPr>
            <a:r>
              <a:rPr lang="en-US" dirty="0"/>
              <a:t>General use of the </a:t>
            </a:r>
            <a:r>
              <a:rPr lang="en-US" dirty="0" err="1"/>
              <a:t>Bortle</a:t>
            </a:r>
            <a:r>
              <a:rPr lang="en-US" dirty="0"/>
              <a:t> Scale and the IDA (International Dark Sky Association) products and conformity to IDA regulations are to be observed.</a:t>
            </a:r>
          </a:p>
          <a:p>
            <a:pPr marL="285750" indent="-285750">
              <a:spcBef>
                <a:spcPts val="0"/>
              </a:spcBef>
              <a:buFont typeface="Arial" panose="020B0604020202020204" pitchFamily="34" charset="0"/>
              <a:buChar char="•"/>
            </a:pPr>
            <a:endParaRPr lang="en-US" dirty="0"/>
          </a:p>
          <a:p>
            <a:endParaRPr lang="en-US" dirty="0"/>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95999" y="990601"/>
            <a:ext cx="5997673" cy="5014191"/>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220662"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dirty="0"/>
              <a:t>A: Sustainable Sites</a:t>
            </a:r>
          </a:p>
        </p:txBody>
      </p:sp>
      <p:sp>
        <p:nvSpPr>
          <p:cNvPr id="7" name="Flowchart: Connector 6">
            <a:extLst>
              <a:ext uri="{FF2B5EF4-FFF2-40B4-BE49-F238E27FC236}">
                <a16:creationId xmlns:a16="http://schemas.microsoft.com/office/drawing/2014/main" id="{625F49E0-1EC5-4D9B-926F-90817E6726B6}"/>
              </a:ext>
            </a:extLst>
          </p:cNvPr>
          <p:cNvSpPr/>
          <p:nvPr/>
        </p:nvSpPr>
        <p:spPr>
          <a:xfrm>
            <a:off x="8343900" y="1908416"/>
            <a:ext cx="1143000" cy="109394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con&#10;&#10;Description automatically generated">
            <a:extLst>
              <a:ext uri="{FF2B5EF4-FFF2-40B4-BE49-F238E27FC236}">
                <a16:creationId xmlns:a16="http://schemas.microsoft.com/office/drawing/2014/main" id="{0141004F-27B9-479D-84C5-B25784C28F47}"/>
              </a:ext>
            </a:extLst>
          </p:cNvPr>
          <p:cNvPicPr>
            <a:picLocks noChangeAspect="1"/>
          </p:cNvPicPr>
          <p:nvPr/>
        </p:nvPicPr>
        <p:blipFill>
          <a:blip r:embed="rId4"/>
          <a:stretch>
            <a:fillRect/>
          </a:stretch>
        </p:blipFill>
        <p:spPr>
          <a:xfrm>
            <a:off x="8305800" y="1862780"/>
            <a:ext cx="1219200" cy="1185221"/>
          </a:xfrm>
          <a:prstGeom prst="rect">
            <a:avLst/>
          </a:prstGeom>
        </p:spPr>
      </p:pic>
      <p:pic>
        <p:nvPicPr>
          <p:cNvPr id="6" name="Picture 5" descr="A city skyline at night&#10;&#10;Description automatically generated with medium confidence">
            <a:extLst>
              <a:ext uri="{FF2B5EF4-FFF2-40B4-BE49-F238E27FC236}">
                <a16:creationId xmlns:a16="http://schemas.microsoft.com/office/drawing/2014/main" id="{A33E78E0-1A64-4E30-9113-C5423BC5FCE0}"/>
              </a:ext>
            </a:extLst>
          </p:cNvPr>
          <p:cNvPicPr>
            <a:picLocks noChangeAspect="1"/>
          </p:cNvPicPr>
          <p:nvPr/>
        </p:nvPicPr>
        <p:blipFill rotWithShape="1">
          <a:blip r:embed="rId5"/>
          <a:srcRect l="23919"/>
          <a:stretch/>
        </p:blipFill>
        <p:spPr>
          <a:xfrm>
            <a:off x="6150873" y="1281488"/>
            <a:ext cx="5562601" cy="4509713"/>
          </a:xfrm>
          <a:prstGeom prst="rect">
            <a:avLst/>
          </a:prstGeom>
        </p:spPr>
      </p:pic>
      <p:pic>
        <p:nvPicPr>
          <p:cNvPr id="25" name="Picture 24" descr="A picture containing text, outdoor, sign, way&#10;&#10;Description automatically generated">
            <a:extLst>
              <a:ext uri="{FF2B5EF4-FFF2-40B4-BE49-F238E27FC236}">
                <a16:creationId xmlns:a16="http://schemas.microsoft.com/office/drawing/2014/main" id="{D35BA896-6298-4740-865F-26472A197491}"/>
              </a:ext>
            </a:extLst>
          </p:cNvPr>
          <p:cNvPicPr>
            <a:picLocks noChangeAspect="1"/>
          </p:cNvPicPr>
          <p:nvPr/>
        </p:nvPicPr>
        <p:blipFill>
          <a:blip r:embed="rId6"/>
          <a:stretch>
            <a:fillRect/>
          </a:stretch>
        </p:blipFill>
        <p:spPr>
          <a:xfrm>
            <a:off x="6145013" y="1288228"/>
            <a:ext cx="5578841" cy="4502973"/>
          </a:xfrm>
          <a:prstGeom prst="rect">
            <a:avLst/>
          </a:prstGeom>
        </p:spPr>
      </p:pic>
      <p:pic>
        <p:nvPicPr>
          <p:cNvPr id="9" name="Picture 8" descr="Graphical user interface, website, timeline&#10;&#10;Description automatically generated">
            <a:extLst>
              <a:ext uri="{FF2B5EF4-FFF2-40B4-BE49-F238E27FC236}">
                <a16:creationId xmlns:a16="http://schemas.microsoft.com/office/drawing/2014/main" id="{066A3DDC-F367-4EDC-8922-C8A9964CA81C}"/>
              </a:ext>
            </a:extLst>
          </p:cNvPr>
          <p:cNvPicPr>
            <a:picLocks noChangeAspect="1"/>
          </p:cNvPicPr>
          <p:nvPr/>
        </p:nvPicPr>
        <p:blipFill>
          <a:blip r:embed="rId7"/>
          <a:stretch>
            <a:fillRect/>
          </a:stretch>
        </p:blipFill>
        <p:spPr>
          <a:xfrm>
            <a:off x="6140492" y="1288228"/>
            <a:ext cx="5610710" cy="4502973"/>
          </a:xfrm>
          <a:prstGeom prst="rect">
            <a:avLst/>
          </a:prstGeom>
        </p:spPr>
      </p:pic>
      <p:pic>
        <p:nvPicPr>
          <p:cNvPr id="14" name="Picture 13" descr="Diagram&#10;&#10;Description automatically generated">
            <a:extLst>
              <a:ext uri="{FF2B5EF4-FFF2-40B4-BE49-F238E27FC236}">
                <a16:creationId xmlns:a16="http://schemas.microsoft.com/office/drawing/2014/main" id="{6F477100-8BBB-4D4E-9782-0B397D31787E}"/>
              </a:ext>
            </a:extLst>
          </p:cNvPr>
          <p:cNvPicPr>
            <a:picLocks noChangeAspect="1"/>
          </p:cNvPicPr>
          <p:nvPr/>
        </p:nvPicPr>
        <p:blipFill rotWithShape="1">
          <a:blip r:embed="rId8"/>
          <a:srcRect b="13480"/>
          <a:stretch/>
        </p:blipFill>
        <p:spPr>
          <a:xfrm>
            <a:off x="6123547" y="1247256"/>
            <a:ext cx="5627655" cy="4543945"/>
          </a:xfrm>
          <a:prstGeom prst="rect">
            <a:avLst/>
          </a:prstGeom>
        </p:spPr>
      </p:pic>
      <p:pic>
        <p:nvPicPr>
          <p:cNvPr id="16" name="Picture 15" descr="A picture containing timeline&#10;&#10;Description automatically generated">
            <a:extLst>
              <a:ext uri="{FF2B5EF4-FFF2-40B4-BE49-F238E27FC236}">
                <a16:creationId xmlns:a16="http://schemas.microsoft.com/office/drawing/2014/main" id="{AEF8FAD6-C78A-4AC5-A42A-DEE74713E731}"/>
              </a:ext>
            </a:extLst>
          </p:cNvPr>
          <p:cNvPicPr>
            <a:picLocks noChangeAspect="1"/>
          </p:cNvPicPr>
          <p:nvPr/>
        </p:nvPicPr>
        <p:blipFill rotWithShape="1">
          <a:blip r:embed="rId9"/>
          <a:srcRect t="16751" b="16832"/>
          <a:stretch/>
        </p:blipFill>
        <p:spPr>
          <a:xfrm>
            <a:off x="6127939" y="1235568"/>
            <a:ext cx="5608466" cy="4567318"/>
          </a:xfrm>
          <a:prstGeom prst="rect">
            <a:avLst/>
          </a:prstGeom>
        </p:spPr>
      </p:pic>
      <p:pic>
        <p:nvPicPr>
          <p:cNvPr id="18" name="Picture 17" descr="A picture containing tree, outdoor&#10;&#10;Description automatically generated">
            <a:extLst>
              <a:ext uri="{FF2B5EF4-FFF2-40B4-BE49-F238E27FC236}">
                <a16:creationId xmlns:a16="http://schemas.microsoft.com/office/drawing/2014/main" id="{5087A3BA-64D6-4F04-BD55-12E5FAD2AC0F}"/>
              </a:ext>
            </a:extLst>
          </p:cNvPr>
          <p:cNvPicPr>
            <a:picLocks noChangeAspect="1"/>
          </p:cNvPicPr>
          <p:nvPr/>
        </p:nvPicPr>
        <p:blipFill>
          <a:blip r:embed="rId10"/>
          <a:stretch>
            <a:fillRect/>
          </a:stretch>
        </p:blipFill>
        <p:spPr>
          <a:xfrm>
            <a:off x="6127939" y="1239077"/>
            <a:ext cx="5603939" cy="4592116"/>
          </a:xfrm>
          <a:prstGeom prst="rect">
            <a:avLst/>
          </a:prstGeom>
        </p:spPr>
      </p:pic>
      <p:pic>
        <p:nvPicPr>
          <p:cNvPr id="20" name="Picture 19" descr="A picture containing text, colorful&#10;&#10;Description automatically generated">
            <a:extLst>
              <a:ext uri="{FF2B5EF4-FFF2-40B4-BE49-F238E27FC236}">
                <a16:creationId xmlns:a16="http://schemas.microsoft.com/office/drawing/2014/main" id="{7B9B8AC5-E981-47B3-B232-1B90D3C3EBE0}"/>
              </a:ext>
            </a:extLst>
          </p:cNvPr>
          <p:cNvPicPr>
            <a:picLocks noChangeAspect="1"/>
          </p:cNvPicPr>
          <p:nvPr/>
        </p:nvPicPr>
        <p:blipFill rotWithShape="1">
          <a:blip r:embed="rId11"/>
          <a:srcRect l="18889" b="51749"/>
          <a:stretch/>
        </p:blipFill>
        <p:spPr>
          <a:xfrm>
            <a:off x="6116449" y="1235568"/>
            <a:ext cx="5634753" cy="4574514"/>
          </a:xfrm>
          <a:prstGeom prst="rect">
            <a:avLst/>
          </a:prstGeom>
        </p:spPr>
      </p:pic>
      <p:pic>
        <p:nvPicPr>
          <p:cNvPr id="22" name="Picture 21" descr="A picture containing text, grass, outdoor&#10;&#10;Description automatically generated">
            <a:extLst>
              <a:ext uri="{FF2B5EF4-FFF2-40B4-BE49-F238E27FC236}">
                <a16:creationId xmlns:a16="http://schemas.microsoft.com/office/drawing/2014/main" id="{3273D944-2F8E-4968-8177-C6FDA7134CBB}"/>
              </a:ext>
            </a:extLst>
          </p:cNvPr>
          <p:cNvPicPr>
            <a:picLocks noChangeAspect="1"/>
          </p:cNvPicPr>
          <p:nvPr/>
        </p:nvPicPr>
        <p:blipFill>
          <a:blip r:embed="rId12"/>
          <a:stretch>
            <a:fillRect/>
          </a:stretch>
        </p:blipFill>
        <p:spPr>
          <a:xfrm>
            <a:off x="6120145" y="1228522"/>
            <a:ext cx="5631056" cy="4592116"/>
          </a:xfrm>
          <a:prstGeom prst="rect">
            <a:avLst/>
          </a:prstGeom>
        </p:spPr>
      </p:pic>
      <p:pic>
        <p:nvPicPr>
          <p:cNvPr id="32" name="Picture 31" descr="Graphical user interface, website&#10;&#10;Description automatically generated">
            <a:extLst>
              <a:ext uri="{FF2B5EF4-FFF2-40B4-BE49-F238E27FC236}">
                <a16:creationId xmlns:a16="http://schemas.microsoft.com/office/drawing/2014/main" id="{FEB5B681-4A0E-4CCC-A2C3-BEF28B780BEB}"/>
              </a:ext>
            </a:extLst>
          </p:cNvPr>
          <p:cNvPicPr>
            <a:picLocks noChangeAspect="1"/>
          </p:cNvPicPr>
          <p:nvPr/>
        </p:nvPicPr>
        <p:blipFill>
          <a:blip r:embed="rId13"/>
          <a:stretch>
            <a:fillRect/>
          </a:stretch>
        </p:blipFill>
        <p:spPr>
          <a:xfrm>
            <a:off x="6129637" y="1222359"/>
            <a:ext cx="5631056" cy="4608834"/>
          </a:xfrm>
          <a:prstGeom prst="rect">
            <a:avLst/>
          </a:prstGeom>
        </p:spPr>
      </p:pic>
      <p:pic>
        <p:nvPicPr>
          <p:cNvPr id="29" name="Picture 28" descr="Logo&#10;&#10;Description automatically generated">
            <a:extLst>
              <a:ext uri="{FF2B5EF4-FFF2-40B4-BE49-F238E27FC236}">
                <a16:creationId xmlns:a16="http://schemas.microsoft.com/office/drawing/2014/main" id="{93BC9195-2BA8-49D3-83E0-11E39E9E1441}"/>
              </a:ext>
            </a:extLst>
          </p:cNvPr>
          <p:cNvPicPr>
            <a:picLocks noChangeAspect="1"/>
          </p:cNvPicPr>
          <p:nvPr/>
        </p:nvPicPr>
        <p:blipFill>
          <a:blip r:embed="rId14"/>
          <a:stretch>
            <a:fillRect/>
          </a:stretch>
        </p:blipFill>
        <p:spPr>
          <a:xfrm>
            <a:off x="6129815" y="1232437"/>
            <a:ext cx="5628784" cy="2664194"/>
          </a:xfrm>
          <a:prstGeom prst="rect">
            <a:avLst/>
          </a:prstGeom>
        </p:spPr>
      </p:pic>
    </p:spTree>
    <p:extLst>
      <p:ext uri="{BB962C8B-B14F-4D97-AF65-F5344CB8AC3E}">
        <p14:creationId xmlns:p14="http://schemas.microsoft.com/office/powerpoint/2010/main" val="267465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500"/>
                            </p:stCondLst>
                            <p:childTnLst>
                              <p:par>
                                <p:cTn id="30" presetID="10" presetClass="entr" presetSubtype="0" fill="hold" nodeType="afterEffect">
                                  <p:stCondLst>
                                    <p:cond delay="2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childTnLst>
                                </p:cTn>
                              </p:par>
                            </p:childTnLst>
                          </p:cTn>
                        </p:par>
                        <p:par>
                          <p:cTn id="33" fill="hold">
                            <p:stCondLst>
                              <p:cond delay="3500"/>
                            </p:stCondLst>
                            <p:childTnLst>
                              <p:par>
                                <p:cTn id="34" presetID="10" presetClass="entr" presetSubtype="0" fill="hold" nodeType="afterEffect">
                                  <p:stCondLst>
                                    <p:cond delay="20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Effect transition="in" filter="fade">
                                      <p:cBhvr>
                                        <p:cTn id="41" dur="500"/>
                                        <p:tgtEl>
                                          <p:spTgt spid="4">
                                            <p:txEl>
                                              <p:pRg st="6" end="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500"/>
                                        <p:tgtEl>
                                          <p:spTgt spid="4">
                                            <p:txEl>
                                              <p:pRg st="8" end="8"/>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par>
                          <p:cTn id="53" fill="hold">
                            <p:stCondLst>
                              <p:cond delay="500"/>
                            </p:stCondLst>
                            <p:childTnLst>
                              <p:par>
                                <p:cTn id="54" presetID="10" presetClass="entr" presetSubtype="0" fill="hold" nodeType="afterEffect">
                                  <p:stCondLst>
                                    <p:cond delay="20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childTnLst>
                                </p:cTn>
                              </p:par>
                            </p:childTnLst>
                          </p:cTn>
                        </p:par>
                        <p:par>
                          <p:cTn id="57" fill="hold">
                            <p:stCondLst>
                              <p:cond delay="3500"/>
                            </p:stCondLst>
                            <p:childTnLst>
                              <p:par>
                                <p:cTn id="58" presetID="10" presetClass="entr" presetSubtype="0" fill="hold" nodeType="afterEffect">
                                  <p:stCondLst>
                                    <p:cond delay="200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75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
                                            <p:txEl>
                                              <p:pRg st="10" end="10"/>
                                            </p:txEl>
                                          </p:spTgt>
                                        </p:tgtEl>
                                        <p:attrNameLst>
                                          <p:attrName>style.visibility</p:attrName>
                                        </p:attrNameLst>
                                      </p:cBhvr>
                                      <p:to>
                                        <p:strVal val="visible"/>
                                      </p:to>
                                    </p:set>
                                    <p:animEffect transition="in" filter="fade">
                                      <p:cBhvr>
                                        <p:cTn id="65" dur="500"/>
                                        <p:tgtEl>
                                          <p:spTgt spid="4">
                                            <p:txEl>
                                              <p:pRg st="10" end="10"/>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par>
                          <p:cTn id="69" fill="hold">
                            <p:stCondLst>
                              <p:cond delay="500"/>
                            </p:stCondLst>
                            <p:childTnLst>
                              <p:par>
                                <p:cTn id="70" presetID="10" presetClass="entr" presetSubtype="0" fill="hold" nodeType="afterEffect">
                                  <p:stCondLst>
                                    <p:cond delay="200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96001" y="1093146"/>
            <a:ext cx="5898329" cy="4857596"/>
          </a:xfrm>
          <a:prstGeom prst="rect">
            <a:avLst/>
          </a:prstGeom>
        </p:spPr>
      </p:pic>
      <p:sp>
        <p:nvSpPr>
          <p:cNvPr id="14" name="Rectangle 13">
            <a:extLst>
              <a:ext uri="{FF2B5EF4-FFF2-40B4-BE49-F238E27FC236}">
                <a16:creationId xmlns:a16="http://schemas.microsoft.com/office/drawing/2014/main" id="{7154395C-9D3C-4C8E-8EFC-51159802B5D5}"/>
              </a:ext>
            </a:extLst>
          </p:cNvPr>
          <p:cNvSpPr/>
          <p:nvPr/>
        </p:nvSpPr>
        <p:spPr>
          <a:xfrm>
            <a:off x="1096482" y="3172968"/>
            <a:ext cx="4724161" cy="835449"/>
          </a:xfrm>
          <a:prstGeom prst="rect">
            <a:avLst/>
          </a:prstGeom>
          <a:gradFill flip="none" rotWithShape="1">
            <a:gsLst>
              <a:gs pos="0">
                <a:srgbClr val="7DC7B8">
                  <a:tint val="66000"/>
                  <a:satMod val="160000"/>
                </a:srgbClr>
              </a:gs>
              <a:gs pos="50000">
                <a:srgbClr val="7DC7B8">
                  <a:tint val="44500"/>
                  <a:satMod val="160000"/>
                </a:srgbClr>
              </a:gs>
              <a:gs pos="100000">
                <a:srgbClr val="7DC7B8">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822C1E1-8B2B-47C5-9E05-39D6829F1FD2}"/>
              </a:ext>
            </a:extLst>
          </p:cNvPr>
          <p:cNvSpPr/>
          <p:nvPr/>
        </p:nvSpPr>
        <p:spPr>
          <a:xfrm>
            <a:off x="1049803" y="1202668"/>
            <a:ext cx="4770840" cy="920993"/>
          </a:xfrm>
          <a:prstGeom prst="rect">
            <a:avLst/>
          </a:prstGeom>
          <a:gradFill flip="none" rotWithShape="1">
            <a:gsLst>
              <a:gs pos="0">
                <a:srgbClr val="7DC7B8">
                  <a:tint val="66000"/>
                  <a:satMod val="160000"/>
                </a:srgbClr>
              </a:gs>
              <a:gs pos="50000">
                <a:srgbClr val="7DC7B8">
                  <a:tint val="44500"/>
                  <a:satMod val="160000"/>
                </a:srgbClr>
              </a:gs>
              <a:gs pos="100000">
                <a:srgbClr val="7DC7B8">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095660" y="1202668"/>
            <a:ext cx="4610335" cy="5824263"/>
          </a:xfrm>
        </p:spPr>
        <p:txBody>
          <a:bodyPr>
            <a:normAutofit/>
          </a:bodyPr>
          <a:lstStyle/>
          <a:p>
            <a:pPr>
              <a:spcBef>
                <a:spcPts val="0"/>
              </a:spcBef>
            </a:pPr>
            <a:r>
              <a:rPr lang="en-US" dirty="0"/>
              <a:t>“OUTDOOR WATER USE REDUCTION</a:t>
            </a:r>
          </a:p>
          <a:p>
            <a:pPr>
              <a:spcBef>
                <a:spcPts val="0"/>
              </a:spcBef>
            </a:pPr>
            <a:r>
              <a:rPr lang="en-US" sz="1400" dirty="0"/>
              <a:t>Eliminating the need for outdoor irrigation entirely—or reducing the landscape watering requirement by at least 50%—can earn a project up to two points.”</a:t>
            </a:r>
          </a:p>
          <a:p>
            <a:pPr>
              <a:spcBef>
                <a:spcPts val="0"/>
              </a:spcBef>
            </a:pPr>
            <a:endParaRPr lang="en-US" sz="800" dirty="0"/>
          </a:p>
          <a:p>
            <a:pPr>
              <a:spcBef>
                <a:spcPts val="0"/>
              </a:spcBef>
            </a:pPr>
            <a:r>
              <a:rPr lang="en-US" sz="1725" dirty="0"/>
              <a:t>All OUTDOOR agricultural irrigation is to be natural, in that all adult plants transplanted to the flood zone will benefit from the inundation that occurs naturally. </a:t>
            </a:r>
          </a:p>
          <a:p>
            <a:pPr>
              <a:spcBef>
                <a:spcPts val="0"/>
              </a:spcBef>
            </a:pPr>
            <a:endParaRPr lang="en-US" sz="800" dirty="0"/>
          </a:p>
          <a:p>
            <a:pPr>
              <a:spcBef>
                <a:spcPts val="0"/>
              </a:spcBef>
            </a:pPr>
            <a:r>
              <a:rPr lang="en-US" dirty="0"/>
              <a:t>“INDOOR WATER USE REDUCTION</a:t>
            </a:r>
          </a:p>
          <a:p>
            <a:pPr>
              <a:spcBef>
                <a:spcPts val="0"/>
              </a:spcBef>
            </a:pPr>
            <a:r>
              <a:rPr lang="en-US" sz="1400" dirty="0"/>
              <a:t>Reducing indoor water use beyond the 20% prerequisite can earn a project more points, with up to six points awarded for reductions of 50% or more.”</a:t>
            </a:r>
          </a:p>
          <a:p>
            <a:pPr>
              <a:spcBef>
                <a:spcPts val="0"/>
              </a:spcBef>
            </a:pPr>
            <a:endParaRPr lang="en-US" sz="1725" dirty="0"/>
          </a:p>
          <a:p>
            <a:pPr>
              <a:spcBef>
                <a:spcPts val="0"/>
              </a:spcBef>
            </a:pPr>
            <a:r>
              <a:rPr lang="en-US" sz="1725" dirty="0"/>
              <a:t>This design does not require a minimization of water use of its residents and businesses. Rather, the zero-energy wastewater treatment facility provides everyone in the community with very well purified, potable water on an on-going basis. </a:t>
            </a:r>
          </a:p>
          <a:p>
            <a:pPr>
              <a:spcBef>
                <a:spcPts val="0"/>
              </a:spcBef>
            </a:pPr>
            <a:r>
              <a:rPr lang="en-US" sz="1725" dirty="0"/>
              <a:t>Therefore, as water is consistently reclaimed and purified, there is little-to-no-reason to minimize water use – agriculturally, commercially or individually.</a:t>
            </a:r>
          </a:p>
          <a:p>
            <a:endParaRPr lang="en-US" dirty="0"/>
          </a:p>
        </p:txBody>
      </p:sp>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220662"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dirty="0"/>
              <a:t>B: Water Efficiency</a:t>
            </a:r>
          </a:p>
        </p:txBody>
      </p:sp>
      <p:sp>
        <p:nvSpPr>
          <p:cNvPr id="6" name="Flowchart: Connector 5">
            <a:extLst>
              <a:ext uri="{FF2B5EF4-FFF2-40B4-BE49-F238E27FC236}">
                <a16:creationId xmlns:a16="http://schemas.microsoft.com/office/drawing/2014/main" id="{A6880389-09F5-4178-9B98-A799485944A1}"/>
              </a:ext>
            </a:extLst>
          </p:cNvPr>
          <p:cNvSpPr/>
          <p:nvPr/>
        </p:nvSpPr>
        <p:spPr>
          <a:xfrm>
            <a:off x="9517362" y="2590801"/>
            <a:ext cx="1150638" cy="114299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Icon&#10;&#10;Description automatically generated">
            <a:extLst>
              <a:ext uri="{FF2B5EF4-FFF2-40B4-BE49-F238E27FC236}">
                <a16:creationId xmlns:a16="http://schemas.microsoft.com/office/drawing/2014/main" id="{4BBF659C-783C-49B5-9056-BC66707DA1ED}"/>
              </a:ext>
            </a:extLst>
          </p:cNvPr>
          <p:cNvPicPr>
            <a:picLocks noChangeAspect="1"/>
          </p:cNvPicPr>
          <p:nvPr/>
        </p:nvPicPr>
        <p:blipFill>
          <a:blip r:embed="rId4"/>
          <a:stretch>
            <a:fillRect/>
          </a:stretch>
        </p:blipFill>
        <p:spPr>
          <a:xfrm>
            <a:off x="9395938" y="2494179"/>
            <a:ext cx="1393486" cy="1336241"/>
          </a:xfrm>
          <a:prstGeom prst="rect">
            <a:avLst/>
          </a:prstGeom>
        </p:spPr>
      </p:pic>
      <p:pic>
        <p:nvPicPr>
          <p:cNvPr id="8" name="Picture 7" descr="A picture containing sky, outdoor, grass, plant&#10;&#10;Description automatically generated">
            <a:extLst>
              <a:ext uri="{FF2B5EF4-FFF2-40B4-BE49-F238E27FC236}">
                <a16:creationId xmlns:a16="http://schemas.microsoft.com/office/drawing/2014/main" id="{D89BB99E-D575-4FF2-99B9-DCFA9A740B42}"/>
              </a:ext>
            </a:extLst>
          </p:cNvPr>
          <p:cNvPicPr>
            <a:picLocks noChangeAspect="1"/>
          </p:cNvPicPr>
          <p:nvPr/>
        </p:nvPicPr>
        <p:blipFill>
          <a:blip r:embed="rId5"/>
          <a:stretch>
            <a:fillRect/>
          </a:stretch>
        </p:blipFill>
        <p:spPr>
          <a:xfrm>
            <a:off x="6166340" y="1386178"/>
            <a:ext cx="5492260" cy="4378676"/>
          </a:xfrm>
          <a:prstGeom prst="rect">
            <a:avLst/>
          </a:prstGeom>
        </p:spPr>
      </p:pic>
      <p:pic>
        <p:nvPicPr>
          <p:cNvPr id="16" name="Picture 15" descr="A toilet with a sign on the tank&#10;&#10;Description automatically generated with low confidence">
            <a:extLst>
              <a:ext uri="{FF2B5EF4-FFF2-40B4-BE49-F238E27FC236}">
                <a16:creationId xmlns:a16="http://schemas.microsoft.com/office/drawing/2014/main" id="{69AC9492-F710-4650-8850-0FC7A223DE4A}"/>
              </a:ext>
            </a:extLst>
          </p:cNvPr>
          <p:cNvPicPr>
            <a:picLocks noChangeAspect="1"/>
          </p:cNvPicPr>
          <p:nvPr/>
        </p:nvPicPr>
        <p:blipFill rotWithShape="1">
          <a:blip r:embed="rId6"/>
          <a:srcRect t="16417"/>
          <a:stretch/>
        </p:blipFill>
        <p:spPr>
          <a:xfrm>
            <a:off x="6166340" y="1365536"/>
            <a:ext cx="5492260" cy="4399318"/>
          </a:xfrm>
          <a:prstGeom prst="rect">
            <a:avLst/>
          </a:prstGeom>
        </p:spPr>
      </p:pic>
      <p:sp>
        <p:nvSpPr>
          <p:cNvPr id="17" name="&quot;Not Allowed&quot; Symbol 16">
            <a:extLst>
              <a:ext uri="{FF2B5EF4-FFF2-40B4-BE49-F238E27FC236}">
                <a16:creationId xmlns:a16="http://schemas.microsoft.com/office/drawing/2014/main" id="{34A2615D-69AA-42E4-984F-3C27DD6DC700}"/>
              </a:ext>
            </a:extLst>
          </p:cNvPr>
          <p:cNvSpPr/>
          <p:nvPr/>
        </p:nvSpPr>
        <p:spPr>
          <a:xfrm flipV="1">
            <a:off x="6781801" y="1386179"/>
            <a:ext cx="4145281" cy="4317053"/>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9" name="Picture 18" descr="A picture containing text&#10;&#10;Description automatically generated">
            <a:extLst>
              <a:ext uri="{FF2B5EF4-FFF2-40B4-BE49-F238E27FC236}">
                <a16:creationId xmlns:a16="http://schemas.microsoft.com/office/drawing/2014/main" id="{8736F0DB-E315-49AC-8092-C9F500E7E47F}"/>
              </a:ext>
            </a:extLst>
          </p:cNvPr>
          <p:cNvPicPr>
            <a:picLocks noChangeAspect="1"/>
          </p:cNvPicPr>
          <p:nvPr/>
        </p:nvPicPr>
        <p:blipFill rotWithShape="1">
          <a:blip r:embed="rId7"/>
          <a:srcRect l="29997"/>
          <a:stretch/>
        </p:blipFill>
        <p:spPr>
          <a:xfrm>
            <a:off x="6157480" y="1358575"/>
            <a:ext cx="5537254" cy="4413241"/>
          </a:xfrm>
          <a:prstGeom prst="rect">
            <a:avLst/>
          </a:prstGeom>
        </p:spPr>
      </p:pic>
      <p:sp>
        <p:nvSpPr>
          <p:cNvPr id="25" name="&quot;Not Allowed&quot; Symbol 24">
            <a:extLst>
              <a:ext uri="{FF2B5EF4-FFF2-40B4-BE49-F238E27FC236}">
                <a16:creationId xmlns:a16="http://schemas.microsoft.com/office/drawing/2014/main" id="{988C1822-BACB-4830-9BB2-E2DB99A9A7EA}"/>
              </a:ext>
            </a:extLst>
          </p:cNvPr>
          <p:cNvSpPr/>
          <p:nvPr/>
        </p:nvSpPr>
        <p:spPr>
          <a:xfrm flipV="1">
            <a:off x="6811243" y="1382070"/>
            <a:ext cx="4145281" cy="4317053"/>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3" name="Picture 22" descr="Water droplets on a window&#10;&#10;Description automatically generated with low confidence">
            <a:extLst>
              <a:ext uri="{FF2B5EF4-FFF2-40B4-BE49-F238E27FC236}">
                <a16:creationId xmlns:a16="http://schemas.microsoft.com/office/drawing/2014/main" id="{99E10B23-27E1-4A65-9A8C-1A477F561AED}"/>
              </a:ext>
            </a:extLst>
          </p:cNvPr>
          <p:cNvPicPr>
            <a:picLocks noChangeAspect="1"/>
          </p:cNvPicPr>
          <p:nvPr/>
        </p:nvPicPr>
        <p:blipFill>
          <a:blip r:embed="rId8"/>
          <a:stretch>
            <a:fillRect/>
          </a:stretch>
        </p:blipFill>
        <p:spPr>
          <a:xfrm>
            <a:off x="6157481" y="1348761"/>
            <a:ext cx="5550943" cy="4423055"/>
          </a:xfrm>
          <a:prstGeom prst="rect">
            <a:avLst/>
          </a:prstGeom>
        </p:spPr>
      </p:pic>
      <p:pic>
        <p:nvPicPr>
          <p:cNvPr id="21" name="Picture 20" descr="A picture containing graphical user interface&#10;&#10;Description automatically generated">
            <a:extLst>
              <a:ext uri="{FF2B5EF4-FFF2-40B4-BE49-F238E27FC236}">
                <a16:creationId xmlns:a16="http://schemas.microsoft.com/office/drawing/2014/main" id="{F1FDF2A8-4430-4659-8F33-4337FA1DEBA9}"/>
              </a:ext>
            </a:extLst>
          </p:cNvPr>
          <p:cNvPicPr>
            <a:picLocks noChangeAspect="1"/>
          </p:cNvPicPr>
          <p:nvPr/>
        </p:nvPicPr>
        <p:blipFill rotWithShape="1">
          <a:blip r:embed="rId9"/>
          <a:srcRect l="8370" t="26008" r="7945" b="7410"/>
          <a:stretch/>
        </p:blipFill>
        <p:spPr>
          <a:xfrm>
            <a:off x="6156659" y="1277958"/>
            <a:ext cx="5550943" cy="5104922"/>
          </a:xfrm>
          <a:prstGeom prst="rect">
            <a:avLst/>
          </a:prstGeom>
        </p:spPr>
      </p:pic>
    </p:spTree>
    <p:extLst>
      <p:ext uri="{BB962C8B-B14F-4D97-AF65-F5344CB8AC3E}">
        <p14:creationId xmlns:p14="http://schemas.microsoft.com/office/powerpoint/2010/main" val="140639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500"/>
                                        <p:tgtEl>
                                          <p:spTgt spid="4">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fade">
                                      <p:cBhvr>
                                        <p:cTn id="34" dur="500"/>
                                        <p:tgtEl>
                                          <p:spTgt spid="4">
                                            <p:txEl>
                                              <p:pRg st="5" end="5"/>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500"/>
                                        <p:tgtEl>
                                          <p:spTgt spid="4">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500"/>
                                        <p:tgtEl>
                                          <p:spTgt spid="4">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par>
                          <p:cTn id="49" fill="hold">
                            <p:stCondLst>
                              <p:cond delay="500"/>
                            </p:stCondLst>
                            <p:childTnLst>
                              <p:par>
                                <p:cTn id="50" presetID="21" presetClass="entr" presetSubtype="1" fill="hold" grpId="0" nodeType="afterEffect">
                                  <p:stCondLst>
                                    <p:cond delay="1250"/>
                                  </p:stCondLst>
                                  <p:childTnLst>
                                    <p:set>
                                      <p:cBhvr>
                                        <p:cTn id="51" dur="1" fill="hold">
                                          <p:stCondLst>
                                            <p:cond delay="0"/>
                                          </p:stCondLst>
                                        </p:cTn>
                                        <p:tgtEl>
                                          <p:spTgt spid="17"/>
                                        </p:tgtEl>
                                        <p:attrNameLst>
                                          <p:attrName>style.visibility</p:attrName>
                                        </p:attrNameLst>
                                      </p:cBhvr>
                                      <p:to>
                                        <p:strVal val="visible"/>
                                      </p:to>
                                    </p:set>
                                    <p:animEffect transition="in" filter="wheel(1)">
                                      <p:cBhvr>
                                        <p:cTn id="52" dur="750"/>
                                        <p:tgtEl>
                                          <p:spTgt spid="17"/>
                                        </p:tgtEl>
                                      </p:cBhvr>
                                    </p:animEffect>
                                  </p:childTnLst>
                                </p:cTn>
                              </p:par>
                            </p:childTnLst>
                          </p:cTn>
                        </p:par>
                        <p:par>
                          <p:cTn id="53" fill="hold">
                            <p:stCondLst>
                              <p:cond delay="2500"/>
                            </p:stCondLst>
                            <p:childTnLst>
                              <p:par>
                                <p:cTn id="54" presetID="10" presetClass="entr" presetSubtype="0" fill="hold" nodeType="afterEffect">
                                  <p:stCondLst>
                                    <p:cond delay="175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par>
                          <p:cTn id="57" fill="hold">
                            <p:stCondLst>
                              <p:cond delay="4750"/>
                            </p:stCondLst>
                            <p:childTnLst>
                              <p:par>
                                <p:cTn id="58" presetID="21" presetClass="entr" presetSubtype="1" fill="hold" grpId="0" nodeType="afterEffect">
                                  <p:stCondLst>
                                    <p:cond delay="1000"/>
                                  </p:stCondLst>
                                  <p:childTnLst>
                                    <p:set>
                                      <p:cBhvr>
                                        <p:cTn id="59" dur="1" fill="hold">
                                          <p:stCondLst>
                                            <p:cond delay="0"/>
                                          </p:stCondLst>
                                        </p:cTn>
                                        <p:tgtEl>
                                          <p:spTgt spid="25"/>
                                        </p:tgtEl>
                                        <p:attrNameLst>
                                          <p:attrName>style.visibility</p:attrName>
                                        </p:attrNameLst>
                                      </p:cBhvr>
                                      <p:to>
                                        <p:strVal val="visible"/>
                                      </p:to>
                                    </p:set>
                                    <p:animEffect transition="in" filter="wheel(1)">
                                      <p:cBhvr>
                                        <p:cTn id="60" dur="750"/>
                                        <p:tgtEl>
                                          <p:spTgt spid="25"/>
                                        </p:tgtEl>
                                      </p:cBhvr>
                                    </p:animEffect>
                                  </p:childTnLst>
                                </p:cTn>
                              </p:par>
                            </p:childTnLst>
                          </p:cTn>
                        </p:par>
                        <p:par>
                          <p:cTn id="61" fill="hold">
                            <p:stCondLst>
                              <p:cond delay="6500"/>
                            </p:stCondLst>
                            <p:childTnLst>
                              <p:par>
                                <p:cTn id="62" presetID="10" presetClass="entr" presetSubtype="0" fill="hold" nodeType="afterEffect">
                                  <p:stCondLst>
                                    <p:cond delay="125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animEffect transition="in" filter="fade">
                                      <p:cBhvr>
                                        <p:cTn id="69" dur="250"/>
                                        <p:tgtEl>
                                          <p:spTgt spid="4">
                                            <p:txEl>
                                              <p:pRg st="9" end="9"/>
                                            </p:txEl>
                                          </p:spTgt>
                                        </p:tgtEl>
                                      </p:cBhvr>
                                    </p:animEffect>
                                  </p:childTnLst>
                                </p:cTn>
                              </p:par>
                            </p:childTnLst>
                          </p:cTn>
                        </p:par>
                        <p:par>
                          <p:cTn id="70" fill="hold">
                            <p:stCondLst>
                              <p:cond delay="250"/>
                            </p:stCondLst>
                            <p:childTnLst>
                              <p:par>
                                <p:cTn id="71" presetID="10" presetClass="entr" presetSubtype="0" fill="hold"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17"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8B0571-3BC4-43C2-BCC6-7B4B21AB4FE7}"/>
              </a:ext>
            </a:extLst>
          </p:cNvPr>
          <p:cNvGrpSpPr/>
          <p:nvPr/>
        </p:nvGrpSpPr>
        <p:grpSpPr>
          <a:xfrm>
            <a:off x="6085008" y="1234601"/>
            <a:ext cx="6073872" cy="4986136"/>
            <a:chOff x="6018212" y="1029965"/>
            <a:chExt cx="6073872" cy="4986136"/>
          </a:xfrm>
        </p:grpSpPr>
        <p:grpSp>
          <p:nvGrpSpPr>
            <p:cNvPr id="17" name="Group 16">
              <a:extLst>
                <a:ext uri="{FF2B5EF4-FFF2-40B4-BE49-F238E27FC236}">
                  <a16:creationId xmlns:a16="http://schemas.microsoft.com/office/drawing/2014/main" id="{1BEFF6B7-69D8-4288-9A93-9CA004330FB1}"/>
                </a:ext>
              </a:extLst>
            </p:cNvPr>
            <p:cNvGrpSpPr/>
            <p:nvPr/>
          </p:nvGrpSpPr>
          <p:grpSpPr>
            <a:xfrm>
              <a:off x="6018212" y="1029965"/>
              <a:ext cx="6073872" cy="4986136"/>
              <a:chOff x="6018212" y="1013395"/>
              <a:chExt cx="6073872" cy="4986136"/>
            </a:xfrm>
          </p:grpSpPr>
          <p:pic>
            <p:nvPicPr>
              <p:cNvPr id="18" name="Picture 17" descr="Diagram&#10;&#10;Description automatically generated">
                <a:extLst>
                  <a:ext uri="{FF2B5EF4-FFF2-40B4-BE49-F238E27FC236}">
                    <a16:creationId xmlns:a16="http://schemas.microsoft.com/office/drawing/2014/main" id="{5EA4E91F-731F-47DF-8D3D-C825E629CEE4}"/>
                  </a:ext>
                </a:extLst>
              </p:cNvPr>
              <p:cNvPicPr>
                <a:picLocks noChangeAspect="1"/>
              </p:cNvPicPr>
              <p:nvPr/>
            </p:nvPicPr>
            <p:blipFill rotWithShape="1">
              <a:blip r:embed="rId2"/>
              <a:srcRect l="5902"/>
              <a:stretch/>
            </p:blipFill>
            <p:spPr>
              <a:xfrm>
                <a:off x="6018212" y="1013395"/>
                <a:ext cx="6073872" cy="4986136"/>
              </a:xfrm>
              <a:prstGeom prst="rect">
                <a:avLst/>
              </a:prstGeom>
            </p:spPr>
          </p:pic>
          <p:sp>
            <p:nvSpPr>
              <p:cNvPr id="19" name="Flowchart: Connector 18">
                <a:extLst>
                  <a:ext uri="{FF2B5EF4-FFF2-40B4-BE49-F238E27FC236}">
                    <a16:creationId xmlns:a16="http://schemas.microsoft.com/office/drawing/2014/main" id="{75ED3206-6C13-4AF6-B9FA-0DA00C34FAEA}"/>
                  </a:ext>
                </a:extLst>
              </p:cNvPr>
              <p:cNvSpPr/>
              <p:nvPr/>
            </p:nvSpPr>
            <p:spPr>
              <a:xfrm>
                <a:off x="9523411" y="2590800"/>
                <a:ext cx="1264919" cy="1143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5E88E89B-E4D2-4CBB-A374-FA0B87134809}"/>
                </a:ext>
              </a:extLst>
            </p:cNvPr>
            <p:cNvGrpSpPr/>
            <p:nvPr/>
          </p:nvGrpSpPr>
          <p:grpSpPr>
            <a:xfrm>
              <a:off x="8167644" y="3064570"/>
              <a:ext cx="1524000" cy="1524000"/>
              <a:chOff x="8151812" y="3124200"/>
              <a:chExt cx="1474836" cy="1447800"/>
            </a:xfrm>
          </p:grpSpPr>
          <p:sp>
            <p:nvSpPr>
              <p:cNvPr id="21" name="Oval 20">
                <a:extLst>
                  <a:ext uri="{FF2B5EF4-FFF2-40B4-BE49-F238E27FC236}">
                    <a16:creationId xmlns:a16="http://schemas.microsoft.com/office/drawing/2014/main" id="{02F6701F-5576-4402-9523-13C4B92F611B}"/>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descr="Logo&#10;&#10;Description automatically generated">
                <a:extLst>
                  <a:ext uri="{FF2B5EF4-FFF2-40B4-BE49-F238E27FC236}">
                    <a16:creationId xmlns:a16="http://schemas.microsoft.com/office/drawing/2014/main" id="{60677D0A-B9AC-42F4-AA10-33D430C9B7EE}"/>
                  </a:ext>
                </a:extLst>
              </p:cNvPr>
              <p:cNvPicPr>
                <a:picLocks noChangeAspect="1"/>
              </p:cNvPicPr>
              <p:nvPr/>
            </p:nvPicPr>
            <p:blipFill>
              <a:blip r:embed="rId3"/>
              <a:stretch>
                <a:fillRect/>
              </a:stretch>
            </p:blipFill>
            <p:spPr>
              <a:xfrm>
                <a:off x="8151812" y="3124200"/>
                <a:ext cx="1474836" cy="1447800"/>
              </a:xfrm>
              <a:prstGeom prst="rect">
                <a:avLst/>
              </a:prstGeom>
            </p:spPr>
          </p:pic>
        </p:grpSp>
      </p:grpSp>
      <p:sp>
        <p:nvSpPr>
          <p:cNvPr id="2" name="Rectangle 1">
            <a:extLst>
              <a:ext uri="{FF2B5EF4-FFF2-40B4-BE49-F238E27FC236}">
                <a16:creationId xmlns:a16="http://schemas.microsoft.com/office/drawing/2014/main" id="{A1FF5DE1-620B-459D-BC0F-AE045B0C88AC}"/>
              </a:ext>
            </a:extLst>
          </p:cNvPr>
          <p:cNvSpPr/>
          <p:nvPr/>
        </p:nvSpPr>
        <p:spPr>
          <a:xfrm>
            <a:off x="1001352" y="1033738"/>
            <a:ext cx="4651824" cy="2312966"/>
          </a:xfrm>
          <a:prstGeom prst="rect">
            <a:avLst/>
          </a:prstGeom>
          <a:gradFill flip="none" rotWithShape="1">
            <a:gsLst>
              <a:gs pos="0">
                <a:srgbClr val="7DC7B8">
                  <a:tint val="66000"/>
                  <a:satMod val="160000"/>
                </a:srgbClr>
              </a:gs>
              <a:gs pos="50000">
                <a:srgbClr val="7DC7B8">
                  <a:tint val="44500"/>
                  <a:satMod val="160000"/>
                </a:srgbClr>
              </a:gs>
              <a:gs pos="100000">
                <a:srgbClr val="7DC7B8">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84739" y="1033738"/>
            <a:ext cx="4651824" cy="5824263"/>
          </a:xfrm>
        </p:spPr>
        <p:txBody>
          <a:bodyPr>
            <a:normAutofit fontScale="85000" lnSpcReduction="20000"/>
          </a:bodyPr>
          <a:lstStyle/>
          <a:p>
            <a:r>
              <a:rPr lang="en-US" dirty="0"/>
              <a:t>“COOLING TOWER WATER USE </a:t>
            </a:r>
            <a:r>
              <a:rPr lang="en-US" sz="1500" dirty="0"/>
              <a:t>[parameters applied to onsite wastewater treatment facility]</a:t>
            </a:r>
          </a:p>
          <a:p>
            <a:r>
              <a:rPr lang="en-US" dirty="0"/>
              <a:t>WATER METERING</a:t>
            </a:r>
          </a:p>
          <a:p>
            <a:pPr>
              <a:spcBef>
                <a:spcPts val="0"/>
              </a:spcBef>
            </a:pPr>
            <a:r>
              <a:rPr lang="en-US" sz="1400" dirty="0"/>
              <a:t>Since you cannot manage what you don’t measure, a water meter is the best way to identify high-water use areas and leakage. Projects that sub-meter at least two water end uses are awarded one additional point.</a:t>
            </a:r>
          </a:p>
          <a:p>
            <a:r>
              <a:rPr lang="en-US" sz="1400" dirty="0"/>
              <a:t>Another new credit requires permanent water meters for two or more of the following water subsystems:</a:t>
            </a:r>
          </a:p>
          <a:p>
            <a:pPr marL="685800" lvl="1" indent="-228600">
              <a:spcBef>
                <a:spcPts val="0"/>
              </a:spcBef>
              <a:buFont typeface="+mj-lt"/>
              <a:buAutoNum type="arabicPeriod"/>
            </a:pPr>
            <a:r>
              <a:rPr lang="en-US" dirty="0"/>
              <a:t>Irrigation</a:t>
            </a:r>
          </a:p>
          <a:p>
            <a:pPr marL="685800" lvl="1" indent="-228600">
              <a:spcBef>
                <a:spcPts val="0"/>
              </a:spcBef>
              <a:buFont typeface="+mj-lt"/>
              <a:buAutoNum type="arabicPeriod"/>
            </a:pPr>
            <a:r>
              <a:rPr lang="en-US" dirty="0"/>
              <a:t>Indoor plumbing fixtures and fittings</a:t>
            </a:r>
          </a:p>
          <a:p>
            <a:pPr marL="685800" lvl="1" indent="-228600">
              <a:spcBef>
                <a:spcPts val="0"/>
              </a:spcBef>
              <a:buFont typeface="+mj-lt"/>
              <a:buAutoNum type="arabicPeriod"/>
            </a:pPr>
            <a:r>
              <a:rPr lang="en-US" dirty="0"/>
              <a:t>Domestic hot water</a:t>
            </a:r>
          </a:p>
          <a:p>
            <a:pPr marL="685800" lvl="1" indent="-228600">
              <a:spcBef>
                <a:spcPts val="0"/>
              </a:spcBef>
              <a:buFont typeface="+mj-lt"/>
              <a:buAutoNum type="arabicPeriod"/>
            </a:pPr>
            <a:r>
              <a:rPr lang="en-US" dirty="0"/>
              <a:t>Boilers</a:t>
            </a:r>
          </a:p>
          <a:p>
            <a:pPr marL="685800" lvl="1" indent="-228600">
              <a:spcBef>
                <a:spcPts val="0"/>
              </a:spcBef>
              <a:buFont typeface="+mj-lt"/>
              <a:buAutoNum type="arabicPeriod"/>
            </a:pPr>
            <a:r>
              <a:rPr lang="en-US" dirty="0"/>
              <a:t>Reclaimed water</a:t>
            </a:r>
          </a:p>
          <a:p>
            <a:pPr marL="685800" lvl="1" indent="-228600">
              <a:spcBef>
                <a:spcPts val="0"/>
              </a:spcBef>
              <a:buFont typeface="+mj-lt"/>
              <a:buAutoNum type="arabicPeriod"/>
            </a:pPr>
            <a:r>
              <a:rPr lang="en-US" dirty="0"/>
              <a:t>Other process water”</a:t>
            </a:r>
          </a:p>
          <a:p>
            <a:r>
              <a:rPr lang="en-US" dirty="0"/>
              <a:t>In response to the list directly above, water conservation is achieved with the following applications of technologies: </a:t>
            </a:r>
          </a:p>
          <a:p>
            <a:pPr marL="342900" indent="-342900">
              <a:buFont typeface="+mj-lt"/>
              <a:buAutoNum type="arabicPeriod"/>
            </a:pPr>
            <a:r>
              <a:rPr lang="en-US" u="sng" dirty="0"/>
              <a:t>Irrigation</a:t>
            </a:r>
            <a:r>
              <a:rPr lang="en-US" dirty="0"/>
              <a:t> losses to evapotranspiration are well mitigated with water-saving vertical farming.</a:t>
            </a:r>
          </a:p>
          <a:p>
            <a:pPr marL="342900" indent="-342900">
              <a:buFont typeface="+mj-lt"/>
              <a:buAutoNum type="arabicPeriod"/>
            </a:pPr>
            <a:r>
              <a:rPr lang="en-US" u="sng" dirty="0"/>
              <a:t>Indoor plumbing and fixtures</a:t>
            </a:r>
            <a:r>
              <a:rPr lang="en-US" dirty="0"/>
              <a:t> are disregarded as they are infuriating to the consumer and are wholly antithetical to their purpose of minimizing water use.</a:t>
            </a:r>
          </a:p>
          <a:p>
            <a:pPr marL="342900" indent="-342900">
              <a:buFont typeface="+mj-lt"/>
              <a:buAutoNum type="arabicPeriod"/>
            </a:pPr>
            <a:r>
              <a:rPr lang="en-US" u="sng" dirty="0"/>
              <a:t>Commercial and Domestic hot water</a:t>
            </a:r>
            <a:r>
              <a:rPr lang="en-US" dirty="0"/>
              <a:t> is achieved by using both Passive and Active (PV) solar heating.  </a:t>
            </a:r>
          </a:p>
          <a:p>
            <a:pPr marL="342900" indent="-342900">
              <a:buFont typeface="+mj-lt"/>
              <a:buAutoNum type="arabicPeriod"/>
            </a:pPr>
            <a:r>
              <a:rPr lang="en-US" u="sng" dirty="0"/>
              <a:t>Boilers</a:t>
            </a:r>
            <a:r>
              <a:rPr lang="en-US" dirty="0"/>
              <a:t> (used to achieve distilled water found within the onsite water purification system) are among the most critical elements of this design, which eclipses the need for other, less-effectual water-saving measures.</a:t>
            </a:r>
          </a:p>
          <a:p>
            <a:pPr marL="342900" indent="-342900">
              <a:buFont typeface="+mj-lt"/>
              <a:buAutoNum type="arabicPeriod"/>
            </a:pPr>
            <a:r>
              <a:rPr lang="en-US" u="sng" dirty="0"/>
              <a:t>Reclaimed water</a:t>
            </a:r>
            <a:r>
              <a:rPr lang="en-US" dirty="0"/>
              <a:t> is achieved with water purification through zero-net energy distillation to potability.</a:t>
            </a:r>
          </a:p>
        </p:txBody>
      </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220662"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dirty="0"/>
              <a:t>B: Water Efficiency</a:t>
            </a:r>
          </a:p>
        </p:txBody>
      </p:sp>
      <p:pic>
        <p:nvPicPr>
          <p:cNvPr id="13" name="Picture 12" descr="Icon&#10;&#10;Description automatically generated">
            <a:extLst>
              <a:ext uri="{FF2B5EF4-FFF2-40B4-BE49-F238E27FC236}">
                <a16:creationId xmlns:a16="http://schemas.microsoft.com/office/drawing/2014/main" id="{4BBF659C-783C-49B5-9056-BC66707DA1ED}"/>
              </a:ext>
            </a:extLst>
          </p:cNvPr>
          <p:cNvPicPr>
            <a:picLocks noChangeAspect="1"/>
          </p:cNvPicPr>
          <p:nvPr/>
        </p:nvPicPr>
        <p:blipFill>
          <a:blip r:embed="rId4"/>
          <a:stretch>
            <a:fillRect/>
          </a:stretch>
        </p:blipFill>
        <p:spPr>
          <a:xfrm>
            <a:off x="9527900" y="2632068"/>
            <a:ext cx="1425706" cy="1399138"/>
          </a:xfrm>
          <a:prstGeom prst="rect">
            <a:avLst/>
          </a:prstGeom>
        </p:spPr>
      </p:pic>
      <p:pic>
        <p:nvPicPr>
          <p:cNvPr id="8" name="Picture 7" descr="A picture containing indoor, cluttered, engine, several&#10;&#10;Description automatically generated">
            <a:extLst>
              <a:ext uri="{FF2B5EF4-FFF2-40B4-BE49-F238E27FC236}">
                <a16:creationId xmlns:a16="http://schemas.microsoft.com/office/drawing/2014/main" id="{6D5342C5-91DA-4D5A-BFC5-83C9CBFA972F}"/>
              </a:ext>
            </a:extLst>
          </p:cNvPr>
          <p:cNvPicPr>
            <a:picLocks noChangeAspect="1"/>
          </p:cNvPicPr>
          <p:nvPr/>
        </p:nvPicPr>
        <p:blipFill>
          <a:blip r:embed="rId5"/>
          <a:stretch>
            <a:fillRect/>
          </a:stretch>
        </p:blipFill>
        <p:spPr>
          <a:xfrm>
            <a:off x="6143964" y="1555558"/>
            <a:ext cx="5780063" cy="4479694"/>
          </a:xfrm>
          <a:prstGeom prst="rect">
            <a:avLst/>
          </a:prstGeom>
        </p:spPr>
      </p:pic>
      <p:pic>
        <p:nvPicPr>
          <p:cNvPr id="23" name="Picture 22" descr="A picture containing microscope&#10;&#10;Description automatically generated">
            <a:extLst>
              <a:ext uri="{FF2B5EF4-FFF2-40B4-BE49-F238E27FC236}">
                <a16:creationId xmlns:a16="http://schemas.microsoft.com/office/drawing/2014/main" id="{D0900CE1-EAF4-4DB7-B952-2BCE36FB24A3}"/>
              </a:ext>
            </a:extLst>
          </p:cNvPr>
          <p:cNvPicPr>
            <a:picLocks noChangeAspect="1"/>
          </p:cNvPicPr>
          <p:nvPr/>
        </p:nvPicPr>
        <p:blipFill>
          <a:blip r:embed="rId6"/>
          <a:stretch>
            <a:fillRect/>
          </a:stretch>
        </p:blipFill>
        <p:spPr>
          <a:xfrm>
            <a:off x="6137800" y="1555558"/>
            <a:ext cx="5825600" cy="4578424"/>
          </a:xfrm>
          <a:prstGeom prst="rect">
            <a:avLst/>
          </a:prstGeom>
        </p:spPr>
      </p:pic>
      <p:grpSp>
        <p:nvGrpSpPr>
          <p:cNvPr id="32" name="Group 31">
            <a:extLst>
              <a:ext uri="{FF2B5EF4-FFF2-40B4-BE49-F238E27FC236}">
                <a16:creationId xmlns:a16="http://schemas.microsoft.com/office/drawing/2014/main" id="{162372E0-3C06-4694-BB4C-4A3C6F2E023A}"/>
              </a:ext>
            </a:extLst>
          </p:cNvPr>
          <p:cNvGrpSpPr/>
          <p:nvPr/>
        </p:nvGrpSpPr>
        <p:grpSpPr>
          <a:xfrm>
            <a:off x="6522792" y="1456828"/>
            <a:ext cx="5288208" cy="4508942"/>
            <a:chOff x="6716801" y="1518555"/>
            <a:chExt cx="5045598" cy="3820889"/>
          </a:xfrm>
        </p:grpSpPr>
        <p:pic>
          <p:nvPicPr>
            <p:cNvPr id="27" name="Picture 26" descr="A close-up of a stopwatch&#10;&#10;Description automatically generated with low confidence">
              <a:extLst>
                <a:ext uri="{FF2B5EF4-FFF2-40B4-BE49-F238E27FC236}">
                  <a16:creationId xmlns:a16="http://schemas.microsoft.com/office/drawing/2014/main" id="{DEDDD300-AC6E-48C2-8B67-584D9CC399B4}"/>
                </a:ext>
              </a:extLst>
            </p:cNvPr>
            <p:cNvPicPr>
              <a:picLocks noChangeAspect="1"/>
            </p:cNvPicPr>
            <p:nvPr/>
          </p:nvPicPr>
          <p:blipFill>
            <a:blip r:embed="rId7"/>
            <a:stretch>
              <a:fillRect/>
            </a:stretch>
          </p:blipFill>
          <p:spPr>
            <a:xfrm>
              <a:off x="6716801" y="1518555"/>
              <a:ext cx="2197011" cy="3820889"/>
            </a:xfrm>
            <a:prstGeom prst="rect">
              <a:avLst/>
            </a:prstGeom>
          </p:spPr>
        </p:pic>
        <p:pic>
          <p:nvPicPr>
            <p:cNvPr id="31" name="Picture 30" descr="A picture containing red, device&#10;&#10;Description automatically generated">
              <a:extLst>
                <a:ext uri="{FF2B5EF4-FFF2-40B4-BE49-F238E27FC236}">
                  <a16:creationId xmlns:a16="http://schemas.microsoft.com/office/drawing/2014/main" id="{375B6966-9C53-49B6-9159-EF69480278FC}"/>
                </a:ext>
              </a:extLst>
            </p:cNvPr>
            <p:cNvPicPr>
              <a:picLocks noChangeAspect="1"/>
            </p:cNvPicPr>
            <p:nvPr/>
          </p:nvPicPr>
          <p:blipFill>
            <a:blip r:embed="rId8"/>
            <a:stretch>
              <a:fillRect/>
            </a:stretch>
          </p:blipFill>
          <p:spPr>
            <a:xfrm>
              <a:off x="8913812" y="1930230"/>
              <a:ext cx="2848587" cy="3181668"/>
            </a:xfrm>
            <a:prstGeom prst="rect">
              <a:avLst/>
            </a:prstGeom>
          </p:spPr>
        </p:pic>
      </p:grpSp>
      <p:pic>
        <p:nvPicPr>
          <p:cNvPr id="34" name="Picture 33" descr="Diagram&#10;&#10;Description automatically generated">
            <a:extLst>
              <a:ext uri="{FF2B5EF4-FFF2-40B4-BE49-F238E27FC236}">
                <a16:creationId xmlns:a16="http://schemas.microsoft.com/office/drawing/2014/main" id="{28A7228F-2592-470B-AA1B-F434BFDB89DC}"/>
              </a:ext>
            </a:extLst>
          </p:cNvPr>
          <p:cNvPicPr>
            <a:picLocks noChangeAspect="1"/>
          </p:cNvPicPr>
          <p:nvPr/>
        </p:nvPicPr>
        <p:blipFill>
          <a:blip r:embed="rId9"/>
          <a:stretch>
            <a:fillRect/>
          </a:stretch>
        </p:blipFill>
        <p:spPr>
          <a:xfrm>
            <a:off x="6431347" y="1511451"/>
            <a:ext cx="5525906" cy="4709287"/>
          </a:xfrm>
          <a:prstGeom prst="rect">
            <a:avLst/>
          </a:prstGeom>
        </p:spPr>
      </p:pic>
      <p:grpSp>
        <p:nvGrpSpPr>
          <p:cNvPr id="38" name="Group 37">
            <a:extLst>
              <a:ext uri="{FF2B5EF4-FFF2-40B4-BE49-F238E27FC236}">
                <a16:creationId xmlns:a16="http://schemas.microsoft.com/office/drawing/2014/main" id="{E5B6D4B0-22C2-4A85-8305-A7538D981C77}"/>
              </a:ext>
            </a:extLst>
          </p:cNvPr>
          <p:cNvGrpSpPr/>
          <p:nvPr/>
        </p:nvGrpSpPr>
        <p:grpSpPr>
          <a:xfrm>
            <a:off x="6494715" y="1573278"/>
            <a:ext cx="5316285" cy="4444255"/>
            <a:chOff x="6450800" y="1394722"/>
            <a:chExt cx="5254458" cy="4515967"/>
          </a:xfrm>
        </p:grpSpPr>
        <p:sp>
          <p:nvSpPr>
            <p:cNvPr id="37" name="Rectangle 36">
              <a:extLst>
                <a:ext uri="{FF2B5EF4-FFF2-40B4-BE49-F238E27FC236}">
                  <a16:creationId xmlns:a16="http://schemas.microsoft.com/office/drawing/2014/main" id="{4945623B-C0FE-4D3B-8083-312C4374FF62}"/>
                </a:ext>
              </a:extLst>
            </p:cNvPr>
            <p:cNvSpPr/>
            <p:nvPr/>
          </p:nvSpPr>
          <p:spPr>
            <a:xfrm>
              <a:off x="6450800" y="1394722"/>
              <a:ext cx="5244616" cy="4515967"/>
            </a:xfrm>
            <a:prstGeom prst="rect">
              <a:avLst/>
            </a:prstGeom>
            <a:solidFill>
              <a:srgbClr val="93BD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Text&#10;&#10;Description automatically generated">
              <a:extLst>
                <a:ext uri="{FF2B5EF4-FFF2-40B4-BE49-F238E27FC236}">
                  <a16:creationId xmlns:a16="http://schemas.microsoft.com/office/drawing/2014/main" id="{A0D1CCAC-80BC-40AA-A746-131E5564D362}"/>
                </a:ext>
              </a:extLst>
            </p:cNvPr>
            <p:cNvPicPr>
              <a:picLocks noChangeAspect="1"/>
            </p:cNvPicPr>
            <p:nvPr/>
          </p:nvPicPr>
          <p:blipFill rotWithShape="1">
            <a:blip r:embed="rId10"/>
            <a:srcRect l="3427" r="5403" b="65555"/>
            <a:stretch/>
          </p:blipFill>
          <p:spPr>
            <a:xfrm>
              <a:off x="6460643" y="2310767"/>
              <a:ext cx="5244615" cy="2516766"/>
            </a:xfrm>
            <a:prstGeom prst="rect">
              <a:avLst/>
            </a:prstGeom>
            <a:solidFill>
              <a:srgbClr val="0084C2"/>
            </a:solidFill>
          </p:spPr>
        </p:pic>
      </p:grpSp>
      <p:grpSp>
        <p:nvGrpSpPr>
          <p:cNvPr id="42" name="Group 41">
            <a:extLst>
              <a:ext uri="{FF2B5EF4-FFF2-40B4-BE49-F238E27FC236}">
                <a16:creationId xmlns:a16="http://schemas.microsoft.com/office/drawing/2014/main" id="{20F0980B-AA41-4ACB-AF69-51FA616C0A42}"/>
              </a:ext>
            </a:extLst>
          </p:cNvPr>
          <p:cNvGrpSpPr/>
          <p:nvPr/>
        </p:nvGrpSpPr>
        <p:grpSpPr>
          <a:xfrm>
            <a:off x="6382933" y="1511451"/>
            <a:ext cx="5428066" cy="4599786"/>
            <a:chOff x="6415083" y="1467229"/>
            <a:chExt cx="5269761" cy="4465421"/>
          </a:xfrm>
        </p:grpSpPr>
        <p:sp>
          <p:nvSpPr>
            <p:cNvPr id="41" name="Rectangle 40">
              <a:extLst>
                <a:ext uri="{FF2B5EF4-FFF2-40B4-BE49-F238E27FC236}">
                  <a16:creationId xmlns:a16="http://schemas.microsoft.com/office/drawing/2014/main" id="{2375F0DC-17D1-484A-9630-1B1E5F0CE187}"/>
                </a:ext>
              </a:extLst>
            </p:cNvPr>
            <p:cNvSpPr/>
            <p:nvPr/>
          </p:nvSpPr>
          <p:spPr>
            <a:xfrm flipH="1" flipV="1">
              <a:off x="6415083" y="1467229"/>
              <a:ext cx="5269761" cy="4465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picture containing tree, plant, outdoor, palm&#10;&#10;Description automatically generated">
              <a:extLst>
                <a:ext uri="{FF2B5EF4-FFF2-40B4-BE49-F238E27FC236}">
                  <a16:creationId xmlns:a16="http://schemas.microsoft.com/office/drawing/2014/main" id="{4EEC33CF-952A-4A51-907D-DE4337A6FAC1}"/>
                </a:ext>
              </a:extLst>
            </p:cNvPr>
            <p:cNvPicPr>
              <a:picLocks noChangeAspect="1"/>
            </p:cNvPicPr>
            <p:nvPr/>
          </p:nvPicPr>
          <p:blipFill rotWithShape="1">
            <a:blip r:embed="rId11"/>
            <a:srcRect r="29333" b="11950"/>
            <a:stretch/>
          </p:blipFill>
          <p:spPr>
            <a:xfrm>
              <a:off x="6443654" y="2000706"/>
              <a:ext cx="5231351" cy="3259109"/>
            </a:xfrm>
            <a:prstGeom prst="rect">
              <a:avLst/>
            </a:prstGeom>
          </p:spPr>
        </p:pic>
      </p:grpSp>
      <p:pic>
        <p:nvPicPr>
          <p:cNvPr id="44" name="Picture 43" descr="A picture containing outdoor, greenhouse, vegetable&#10;&#10;Description automatically generated">
            <a:extLst>
              <a:ext uri="{FF2B5EF4-FFF2-40B4-BE49-F238E27FC236}">
                <a16:creationId xmlns:a16="http://schemas.microsoft.com/office/drawing/2014/main" id="{6409EFE0-918B-409F-96CD-4B8956D04855}"/>
              </a:ext>
            </a:extLst>
          </p:cNvPr>
          <p:cNvPicPr>
            <a:picLocks noChangeAspect="1"/>
          </p:cNvPicPr>
          <p:nvPr/>
        </p:nvPicPr>
        <p:blipFill rotWithShape="1">
          <a:blip r:embed="rId12"/>
          <a:srcRect t="13802"/>
          <a:stretch/>
        </p:blipFill>
        <p:spPr>
          <a:xfrm>
            <a:off x="6385137" y="1647760"/>
            <a:ext cx="5438429" cy="3966465"/>
          </a:xfrm>
          <a:prstGeom prst="rect">
            <a:avLst/>
          </a:prstGeom>
        </p:spPr>
      </p:pic>
      <p:pic>
        <p:nvPicPr>
          <p:cNvPr id="46" name="Picture 45" descr="A picture containing indoor, bathroom&#10;&#10;Description automatically generated">
            <a:extLst>
              <a:ext uri="{FF2B5EF4-FFF2-40B4-BE49-F238E27FC236}">
                <a16:creationId xmlns:a16="http://schemas.microsoft.com/office/drawing/2014/main" id="{6DDCC2A9-AA7C-4A44-8803-D8F4D28D9B76}"/>
              </a:ext>
            </a:extLst>
          </p:cNvPr>
          <p:cNvPicPr>
            <a:picLocks noChangeAspect="1"/>
          </p:cNvPicPr>
          <p:nvPr/>
        </p:nvPicPr>
        <p:blipFill>
          <a:blip r:embed="rId13"/>
          <a:stretch>
            <a:fillRect/>
          </a:stretch>
        </p:blipFill>
        <p:spPr>
          <a:xfrm>
            <a:off x="6371321" y="1290862"/>
            <a:ext cx="5466058" cy="5308784"/>
          </a:xfrm>
          <a:prstGeom prst="rect">
            <a:avLst/>
          </a:prstGeom>
        </p:spPr>
      </p:pic>
      <p:grpSp>
        <p:nvGrpSpPr>
          <p:cNvPr id="50" name="Group 49">
            <a:extLst>
              <a:ext uri="{FF2B5EF4-FFF2-40B4-BE49-F238E27FC236}">
                <a16:creationId xmlns:a16="http://schemas.microsoft.com/office/drawing/2014/main" id="{2C4B57CD-D192-4FDA-8DEE-8560CD722F2F}"/>
              </a:ext>
            </a:extLst>
          </p:cNvPr>
          <p:cNvGrpSpPr/>
          <p:nvPr/>
        </p:nvGrpSpPr>
        <p:grpSpPr>
          <a:xfrm>
            <a:off x="6353274" y="1243777"/>
            <a:ext cx="5626740" cy="5495491"/>
            <a:chOff x="6470057" y="1223095"/>
            <a:chExt cx="5398307" cy="5339920"/>
          </a:xfrm>
        </p:grpSpPr>
        <p:pic>
          <p:nvPicPr>
            <p:cNvPr id="48" name="Picture 47" descr="Diagram&#10;&#10;Description automatically generated">
              <a:extLst>
                <a:ext uri="{FF2B5EF4-FFF2-40B4-BE49-F238E27FC236}">
                  <a16:creationId xmlns:a16="http://schemas.microsoft.com/office/drawing/2014/main" id="{A1196D45-42C0-4057-9C34-CDEAA3B7F924}"/>
                </a:ext>
              </a:extLst>
            </p:cNvPr>
            <p:cNvPicPr>
              <a:picLocks noChangeAspect="1"/>
            </p:cNvPicPr>
            <p:nvPr/>
          </p:nvPicPr>
          <p:blipFill rotWithShape="1">
            <a:blip r:embed="rId14"/>
            <a:srcRect l="50603"/>
            <a:stretch/>
          </p:blipFill>
          <p:spPr>
            <a:xfrm>
              <a:off x="6470057" y="1223095"/>
              <a:ext cx="5398307" cy="5339920"/>
            </a:xfrm>
            <a:prstGeom prst="rect">
              <a:avLst/>
            </a:prstGeom>
          </p:spPr>
        </p:pic>
        <p:sp>
          <p:nvSpPr>
            <p:cNvPr id="49" name="Flowchart: Connector 48">
              <a:extLst>
                <a:ext uri="{FF2B5EF4-FFF2-40B4-BE49-F238E27FC236}">
                  <a16:creationId xmlns:a16="http://schemas.microsoft.com/office/drawing/2014/main" id="{69CACA18-B024-43FE-B503-59DC36935605}"/>
                </a:ext>
              </a:extLst>
            </p:cNvPr>
            <p:cNvSpPr/>
            <p:nvPr/>
          </p:nvSpPr>
          <p:spPr>
            <a:xfrm>
              <a:off x="6658293" y="5821681"/>
              <a:ext cx="579119" cy="49473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2" name="Picture 51" descr="Diagram&#10;&#10;Description automatically generated">
            <a:extLst>
              <a:ext uri="{FF2B5EF4-FFF2-40B4-BE49-F238E27FC236}">
                <a16:creationId xmlns:a16="http://schemas.microsoft.com/office/drawing/2014/main" id="{1ECD171F-7FD2-4B0E-A4CC-3621DA818139}"/>
              </a:ext>
            </a:extLst>
          </p:cNvPr>
          <p:cNvPicPr>
            <a:picLocks noChangeAspect="1"/>
          </p:cNvPicPr>
          <p:nvPr/>
        </p:nvPicPr>
        <p:blipFill>
          <a:blip r:embed="rId9"/>
          <a:stretch>
            <a:fillRect/>
          </a:stretch>
        </p:blipFill>
        <p:spPr>
          <a:xfrm>
            <a:off x="6348568" y="1255111"/>
            <a:ext cx="5667625" cy="5438015"/>
          </a:xfrm>
          <a:prstGeom prst="rect">
            <a:avLst/>
          </a:prstGeom>
        </p:spPr>
      </p:pic>
      <p:pic>
        <p:nvPicPr>
          <p:cNvPr id="54" name="Picture 53" descr="Icon&#10;&#10;Description automatically generated">
            <a:extLst>
              <a:ext uri="{FF2B5EF4-FFF2-40B4-BE49-F238E27FC236}">
                <a16:creationId xmlns:a16="http://schemas.microsoft.com/office/drawing/2014/main" id="{D85C6961-8503-40DA-8110-5AE687FCDF38}"/>
              </a:ext>
            </a:extLst>
          </p:cNvPr>
          <p:cNvPicPr>
            <a:picLocks noChangeAspect="1"/>
          </p:cNvPicPr>
          <p:nvPr/>
        </p:nvPicPr>
        <p:blipFill>
          <a:blip r:embed="rId15"/>
          <a:stretch>
            <a:fillRect/>
          </a:stretch>
        </p:blipFill>
        <p:spPr>
          <a:xfrm>
            <a:off x="6455688" y="1167793"/>
            <a:ext cx="5388500" cy="5515437"/>
          </a:xfrm>
          <a:prstGeom prst="rect">
            <a:avLst/>
          </a:prstGeom>
        </p:spPr>
      </p:pic>
    </p:spTree>
    <p:extLst>
      <p:ext uri="{BB962C8B-B14F-4D97-AF65-F5344CB8AC3E}">
        <p14:creationId xmlns:p14="http://schemas.microsoft.com/office/powerpoint/2010/main" val="385708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500"/>
                                        <p:tgtEl>
                                          <p:spTgt spid="4">
                                            <p:txEl>
                                              <p:pRg st="1" end="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fade">
                                      <p:cBhvr>
                                        <p:cTn id="31" dur="500"/>
                                        <p:tgtEl>
                                          <p:spTgt spid="4">
                                            <p:txEl>
                                              <p:pRg st="2" end="2"/>
                                            </p:txEl>
                                          </p:spTgt>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5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500"/>
                                        <p:tgtEl>
                                          <p:spTgt spid="4">
                                            <p:txEl>
                                              <p:pRg st="4" end="4"/>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Effect transition="in" filter="fade">
                                      <p:cBhvr>
                                        <p:cTn id="48" dur="500"/>
                                        <p:tgtEl>
                                          <p:spTgt spid="4">
                                            <p:txEl>
                                              <p:pRg st="5" end="5"/>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Effect transition="in" filter="fade">
                                      <p:cBhvr>
                                        <p:cTn id="56" dur="500"/>
                                        <p:tgtEl>
                                          <p:spTgt spid="4">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7" end="7"/>
                                            </p:txEl>
                                          </p:spTgt>
                                        </p:tgtEl>
                                        <p:attrNameLst>
                                          <p:attrName>style.visibility</p:attrName>
                                        </p:attrNameLst>
                                      </p:cBhvr>
                                      <p:to>
                                        <p:strVal val="visible"/>
                                      </p:to>
                                    </p:set>
                                    <p:animEffect transition="in" filter="fade">
                                      <p:cBhvr>
                                        <p:cTn id="61" dur="500"/>
                                        <p:tgtEl>
                                          <p:spTgt spid="4">
                                            <p:txEl>
                                              <p:pRg st="7" end="7"/>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500"/>
                                        <p:tgtEl>
                                          <p:spTgt spid="3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xEl>
                                              <p:pRg st="8" end="8"/>
                                            </p:txEl>
                                          </p:spTgt>
                                        </p:tgtEl>
                                        <p:attrNameLst>
                                          <p:attrName>style.visibility</p:attrName>
                                        </p:attrNameLst>
                                      </p:cBhvr>
                                      <p:to>
                                        <p:strVal val="visible"/>
                                      </p:to>
                                    </p:set>
                                    <p:animEffect transition="in" filter="fade">
                                      <p:cBhvr>
                                        <p:cTn id="69" dur="500"/>
                                        <p:tgtEl>
                                          <p:spTgt spid="4">
                                            <p:txEl>
                                              <p:pRg st="8" end="8"/>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4">
                                            <p:txEl>
                                              <p:pRg st="9" end="9"/>
                                            </p:txEl>
                                          </p:spTgt>
                                        </p:tgtEl>
                                        <p:attrNameLst>
                                          <p:attrName>style.visibility</p:attrName>
                                        </p:attrNameLst>
                                      </p:cBhvr>
                                      <p:to>
                                        <p:strVal val="visible"/>
                                      </p:to>
                                    </p:set>
                                    <p:animEffect transition="in" filter="fade">
                                      <p:cBhvr>
                                        <p:cTn id="77" dur="500"/>
                                        <p:tgtEl>
                                          <p:spTgt spid="4">
                                            <p:txEl>
                                              <p:pRg st="9" end="9"/>
                                            </p:txEl>
                                          </p:spTgt>
                                        </p:tgtEl>
                                      </p:cBhvr>
                                    </p:animEffect>
                                  </p:childTnLst>
                                </p:cTn>
                              </p:par>
                              <p:par>
                                <p:cTn id="78" presetID="10" presetClass="entr" presetSubtype="0" fill="hold"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500"/>
                                        <p:tgtEl>
                                          <p:spTgt spid="4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4">
                                            <p:txEl>
                                              <p:pRg st="10" end="10"/>
                                            </p:txEl>
                                          </p:spTgt>
                                        </p:tgtEl>
                                        <p:attrNameLst>
                                          <p:attrName>style.visibility</p:attrName>
                                        </p:attrNameLst>
                                      </p:cBhvr>
                                      <p:to>
                                        <p:strVal val="visible"/>
                                      </p:to>
                                    </p:set>
                                    <p:animEffect transition="in" filter="fade">
                                      <p:cBhvr>
                                        <p:cTn id="85" dur="500"/>
                                        <p:tgtEl>
                                          <p:spTgt spid="4">
                                            <p:txEl>
                                              <p:pRg st="10" end="10"/>
                                            </p:txEl>
                                          </p:spTgt>
                                        </p:tgtEl>
                                      </p:cBhvr>
                                    </p:animEffect>
                                  </p:childTnLst>
                                </p:cTn>
                              </p:par>
                              <p:par>
                                <p:cTn id="86" presetID="10" presetClass="entr" presetSubtype="0" fill="hold"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500"/>
                                        <p:tgtEl>
                                          <p:spTgt spid="4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4">
                                            <p:txEl>
                                              <p:pRg st="11" end="11"/>
                                            </p:txEl>
                                          </p:spTgt>
                                        </p:tgtEl>
                                        <p:attrNameLst>
                                          <p:attrName>style.visibility</p:attrName>
                                        </p:attrNameLst>
                                      </p:cBhvr>
                                      <p:to>
                                        <p:strVal val="visible"/>
                                      </p:to>
                                    </p:set>
                                    <p:animEffect transition="in" filter="fade">
                                      <p:cBhvr>
                                        <p:cTn id="93" dur="500"/>
                                        <p:tgtEl>
                                          <p:spTgt spid="4">
                                            <p:txEl>
                                              <p:pRg st="11" end="11"/>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4">
                                            <p:txEl>
                                              <p:pRg st="12" end="12"/>
                                            </p:txEl>
                                          </p:spTgt>
                                        </p:tgtEl>
                                        <p:attrNameLst>
                                          <p:attrName>style.visibility</p:attrName>
                                        </p:attrNameLst>
                                      </p:cBhvr>
                                      <p:to>
                                        <p:strVal val="visible"/>
                                      </p:to>
                                    </p:set>
                                    <p:animEffect transition="in" filter="fade">
                                      <p:cBhvr>
                                        <p:cTn id="98" dur="500"/>
                                        <p:tgtEl>
                                          <p:spTgt spid="4">
                                            <p:txEl>
                                              <p:pRg st="12" end="12"/>
                                            </p:txEl>
                                          </p:spTgt>
                                        </p:tgtEl>
                                      </p:cBhvr>
                                    </p:animEffect>
                                  </p:childTnLst>
                                </p:cTn>
                              </p:par>
                              <p:par>
                                <p:cTn id="99" presetID="10"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4">
                                            <p:txEl>
                                              <p:pRg st="13" end="13"/>
                                            </p:txEl>
                                          </p:spTgt>
                                        </p:tgtEl>
                                        <p:attrNameLst>
                                          <p:attrName>style.visibility</p:attrName>
                                        </p:attrNameLst>
                                      </p:cBhvr>
                                      <p:to>
                                        <p:strVal val="visible"/>
                                      </p:to>
                                    </p:set>
                                    <p:animEffect transition="in" filter="fade">
                                      <p:cBhvr>
                                        <p:cTn id="106" dur="500"/>
                                        <p:tgtEl>
                                          <p:spTgt spid="4">
                                            <p:txEl>
                                              <p:pRg st="13" end="13"/>
                                            </p:txEl>
                                          </p:spTgt>
                                        </p:tgtEl>
                                      </p:cBhvr>
                                    </p:animEffect>
                                  </p:childTnLst>
                                </p:cTn>
                              </p:par>
                              <p:par>
                                <p:cTn id="107" presetID="10" presetClass="entr" presetSubtype="0" fill="hold" nodeType="withEffect">
                                  <p:stCondLst>
                                    <p:cond delay="0"/>
                                  </p:stCondLst>
                                  <p:childTnLst>
                                    <p:set>
                                      <p:cBhvr>
                                        <p:cTn id="108" dur="1" fill="hold">
                                          <p:stCondLst>
                                            <p:cond delay="0"/>
                                          </p:stCondLst>
                                        </p:cTn>
                                        <p:tgtEl>
                                          <p:spTgt spid="50"/>
                                        </p:tgtEl>
                                        <p:attrNameLst>
                                          <p:attrName>style.visibility</p:attrName>
                                        </p:attrNameLst>
                                      </p:cBhvr>
                                      <p:to>
                                        <p:strVal val="visible"/>
                                      </p:to>
                                    </p:set>
                                    <p:animEffect transition="in" filter="fade">
                                      <p:cBhvr>
                                        <p:cTn id="109" dur="500"/>
                                        <p:tgtEl>
                                          <p:spTgt spid="5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4">
                                            <p:txEl>
                                              <p:pRg st="14" end="14"/>
                                            </p:txEl>
                                          </p:spTgt>
                                        </p:tgtEl>
                                        <p:attrNameLst>
                                          <p:attrName>style.visibility</p:attrName>
                                        </p:attrNameLst>
                                      </p:cBhvr>
                                      <p:to>
                                        <p:strVal val="visible"/>
                                      </p:to>
                                    </p:set>
                                    <p:animEffect transition="in" filter="fade">
                                      <p:cBhvr>
                                        <p:cTn id="114" dur="500"/>
                                        <p:tgtEl>
                                          <p:spTgt spid="4">
                                            <p:txEl>
                                              <p:pRg st="14" end="14"/>
                                            </p:txEl>
                                          </p:spTgt>
                                        </p:tgtEl>
                                      </p:cBhvr>
                                    </p:animEffect>
                                  </p:childTnLst>
                                </p:cTn>
                              </p:par>
                              <p:par>
                                <p:cTn id="115" presetID="10" presetClass="entr" presetSubtype="0"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500"/>
                                        <p:tgtEl>
                                          <p:spTgt spid="52"/>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4">
                                            <p:txEl>
                                              <p:pRg st="15" end="15"/>
                                            </p:txEl>
                                          </p:spTgt>
                                        </p:tgtEl>
                                        <p:attrNameLst>
                                          <p:attrName>style.visibility</p:attrName>
                                        </p:attrNameLst>
                                      </p:cBhvr>
                                      <p:to>
                                        <p:strVal val="visible"/>
                                      </p:to>
                                    </p:set>
                                    <p:animEffect transition="in" filter="fade">
                                      <p:cBhvr>
                                        <p:cTn id="122" dur="500"/>
                                        <p:tgtEl>
                                          <p:spTgt spid="4">
                                            <p:txEl>
                                              <p:pRg st="15" end="15"/>
                                            </p:txEl>
                                          </p:spTgt>
                                        </p:tgtEl>
                                      </p:cBhvr>
                                    </p:animEffect>
                                  </p:childTnLst>
                                </p:cTn>
                              </p:par>
                              <p:par>
                                <p:cTn id="123" presetID="10" presetClass="entr" presetSubtype="0" fill="hold" nodeType="withEffect">
                                  <p:stCondLst>
                                    <p:cond delay="0"/>
                                  </p:stCondLst>
                                  <p:childTnLst>
                                    <p:set>
                                      <p:cBhvr>
                                        <p:cTn id="124" dur="1" fill="hold">
                                          <p:stCondLst>
                                            <p:cond delay="0"/>
                                          </p:stCondLst>
                                        </p:cTn>
                                        <p:tgtEl>
                                          <p:spTgt spid="54"/>
                                        </p:tgtEl>
                                        <p:attrNameLst>
                                          <p:attrName>style.visibility</p:attrName>
                                        </p:attrNameLst>
                                      </p:cBhvr>
                                      <p:to>
                                        <p:strVal val="visible"/>
                                      </p:to>
                                    </p:set>
                                    <p:animEffect transition="in" filter="fade">
                                      <p:cBhvr>
                                        <p:cTn id="1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6A35099-B742-4A49-83F1-309EE8636728}"/>
              </a:ext>
            </a:extLst>
          </p:cNvPr>
          <p:cNvSpPr/>
          <p:nvPr/>
        </p:nvSpPr>
        <p:spPr>
          <a:xfrm>
            <a:off x="1075206" y="3265144"/>
            <a:ext cx="4873192" cy="1672600"/>
          </a:xfrm>
          <a:prstGeom prst="rect">
            <a:avLst/>
          </a:prstGeom>
          <a:gradFill flip="none" rotWithShape="1">
            <a:gsLst>
              <a:gs pos="0">
                <a:srgbClr val="FDB813">
                  <a:tint val="66000"/>
                  <a:satMod val="160000"/>
                </a:srgbClr>
              </a:gs>
              <a:gs pos="50000">
                <a:srgbClr val="FDB813">
                  <a:tint val="44500"/>
                  <a:satMod val="160000"/>
                </a:srgbClr>
              </a:gs>
              <a:gs pos="100000">
                <a:srgbClr val="FDB813">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4D86C0A0-37A0-454B-A790-072BC1A5FD26}"/>
              </a:ext>
            </a:extLst>
          </p:cNvPr>
          <p:cNvSpPr/>
          <p:nvPr/>
        </p:nvSpPr>
        <p:spPr>
          <a:xfrm>
            <a:off x="1065478" y="1033739"/>
            <a:ext cx="4882920" cy="840782"/>
          </a:xfrm>
          <a:prstGeom prst="rect">
            <a:avLst/>
          </a:prstGeom>
          <a:gradFill flip="none" rotWithShape="1">
            <a:gsLst>
              <a:gs pos="0">
                <a:srgbClr val="FDB813">
                  <a:tint val="66000"/>
                  <a:satMod val="160000"/>
                </a:srgbClr>
              </a:gs>
              <a:gs pos="50000">
                <a:srgbClr val="FDB813">
                  <a:tint val="44500"/>
                  <a:satMod val="160000"/>
                </a:srgbClr>
              </a:gs>
              <a:gs pos="100000">
                <a:srgbClr val="FDB813">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131892" y="1033737"/>
            <a:ext cx="4854273" cy="5552525"/>
          </a:xfrm>
        </p:spPr>
        <p:txBody>
          <a:bodyPr>
            <a:noAutofit/>
          </a:bodyPr>
          <a:lstStyle/>
          <a:p>
            <a:pPr>
              <a:spcBef>
                <a:spcPts val="0"/>
              </a:spcBef>
            </a:pPr>
            <a:r>
              <a:rPr lang="en-US" sz="1400" dirty="0"/>
              <a:t>“The primary goal of the Energy and Atmosphere [category] is to minimize the use of fossil fuels. The LEED Certification category of Energy &amp; Atmosphere </a:t>
            </a:r>
            <a:r>
              <a:rPr lang="en-US" sz="1400" b="1" dirty="0"/>
              <a:t>promote better building energy performance</a:t>
            </a:r>
            <a:r>
              <a:rPr lang="en-US" sz="1400" dirty="0"/>
              <a:t> through innovative strategies.”</a:t>
            </a:r>
            <a:endParaRPr lang="en-US" dirty="0"/>
          </a:p>
          <a:p>
            <a:pPr>
              <a:spcBef>
                <a:spcPts val="0"/>
              </a:spcBef>
            </a:pPr>
            <a:endParaRPr lang="en-US" dirty="0"/>
          </a:p>
          <a:p>
            <a:pPr>
              <a:spcBef>
                <a:spcPts val="0"/>
              </a:spcBef>
            </a:pPr>
            <a:r>
              <a:rPr lang="en-US" dirty="0"/>
              <a:t>Through our Pyrolysis of specific chemical profiles of our solids waste, we are generating synthetic analogs to fossil fuels. Additionally, we generate our own series of saleable Biofuels from a variety of agricultural wastes.</a:t>
            </a:r>
            <a:endParaRPr lang="en-US" sz="1400" dirty="0"/>
          </a:p>
          <a:p>
            <a:r>
              <a:rPr lang="en-US" sz="1400" dirty="0"/>
              <a:t>“LEED certified buildings </a:t>
            </a:r>
            <a:r>
              <a:rPr lang="en-US" sz="1400" b="1" dirty="0"/>
              <a:t>reduce stress on the environment</a:t>
            </a:r>
            <a:r>
              <a:rPr lang="en-US" sz="1400" dirty="0"/>
              <a:t>. They are more energy and resource-efficient. They generate less waste and lower the use of energy, water, and other resources. Points can be earned for storage and collection of</a:t>
            </a:r>
          </a:p>
          <a:p>
            <a:pPr marL="285750" indent="-285750">
              <a:lnSpc>
                <a:spcPct val="100000"/>
              </a:lnSpc>
              <a:spcBef>
                <a:spcPts val="0"/>
              </a:spcBef>
              <a:buFont typeface="Arial" panose="020B0604020202020204" pitchFamily="34" charset="0"/>
              <a:buChar char="•"/>
            </a:pPr>
            <a:r>
              <a:rPr lang="en-US" sz="1400" dirty="0"/>
              <a:t>recyclables, </a:t>
            </a:r>
          </a:p>
          <a:p>
            <a:pPr marL="285750" indent="-285750">
              <a:lnSpc>
                <a:spcPct val="100000"/>
              </a:lnSpc>
              <a:spcBef>
                <a:spcPts val="0"/>
              </a:spcBef>
              <a:buFont typeface="Arial" panose="020B0604020202020204" pitchFamily="34" charset="0"/>
              <a:buChar char="•"/>
            </a:pPr>
            <a:r>
              <a:rPr lang="en-US" sz="1400" dirty="0"/>
              <a:t>renewable energy use, and </a:t>
            </a:r>
          </a:p>
          <a:p>
            <a:pPr marL="285750" indent="-285750">
              <a:lnSpc>
                <a:spcPct val="100000"/>
              </a:lnSpc>
              <a:spcBef>
                <a:spcPts val="0"/>
              </a:spcBef>
              <a:buFont typeface="Arial" panose="020B0604020202020204" pitchFamily="34" charset="0"/>
              <a:buChar char="•"/>
            </a:pPr>
            <a:r>
              <a:rPr lang="en-US" sz="1400" dirty="0"/>
              <a:t>indoor water use reduction.”</a:t>
            </a:r>
          </a:p>
          <a:p>
            <a:r>
              <a:rPr lang="en-US" dirty="0"/>
              <a:t>For the non-recyclable sludge and solids waste, we will be encapsulating those waste products (reduced to salts and pyrolytic ash) in signage and other non-structural materials, rendering them inert and therefore no longer a threat to the environment.</a:t>
            </a:r>
          </a:p>
          <a:p>
            <a:endParaRPr lang="en-US" sz="1400" dirty="0">
              <a:solidFill>
                <a:schemeClr val="bg2">
                  <a:lumMod val="50000"/>
                </a:schemeClr>
              </a:solidFill>
            </a:endParaRPr>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19800" y="1033737"/>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503334"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C: Energy &amp; Atmosphere</a:t>
            </a:r>
          </a:p>
        </p:txBody>
      </p:sp>
      <p:sp>
        <p:nvSpPr>
          <p:cNvPr id="16" name="Flowchart: Connector 15">
            <a:extLst>
              <a:ext uri="{FF2B5EF4-FFF2-40B4-BE49-F238E27FC236}">
                <a16:creationId xmlns:a16="http://schemas.microsoft.com/office/drawing/2014/main" id="{55BFC202-D3FF-43D3-B148-535224E7AF4C}"/>
              </a:ext>
            </a:extLst>
          </p:cNvPr>
          <p:cNvSpPr/>
          <p:nvPr/>
        </p:nvSpPr>
        <p:spPr>
          <a:xfrm>
            <a:off x="9498158" y="3952008"/>
            <a:ext cx="1264919" cy="1143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Icon&#10;&#10;Description automatically generated">
            <a:extLst>
              <a:ext uri="{FF2B5EF4-FFF2-40B4-BE49-F238E27FC236}">
                <a16:creationId xmlns:a16="http://schemas.microsoft.com/office/drawing/2014/main" id="{9F870B88-0D6E-478A-81A5-5B19DA082131}"/>
              </a:ext>
            </a:extLst>
          </p:cNvPr>
          <p:cNvPicPr>
            <a:picLocks noChangeAspect="1"/>
          </p:cNvPicPr>
          <p:nvPr/>
        </p:nvPicPr>
        <p:blipFill>
          <a:blip r:embed="rId4"/>
          <a:stretch>
            <a:fillRect/>
          </a:stretch>
        </p:blipFill>
        <p:spPr>
          <a:xfrm>
            <a:off x="9535925" y="3927725"/>
            <a:ext cx="1211234" cy="1226463"/>
          </a:xfrm>
          <a:prstGeom prst="rect">
            <a:avLst/>
          </a:prstGeom>
        </p:spPr>
      </p:pic>
      <p:pic>
        <p:nvPicPr>
          <p:cNvPr id="5" name="Picture 4" descr="Diagram&#10;&#10;Description automatically generated">
            <a:extLst>
              <a:ext uri="{FF2B5EF4-FFF2-40B4-BE49-F238E27FC236}">
                <a16:creationId xmlns:a16="http://schemas.microsoft.com/office/drawing/2014/main" id="{15A39416-5990-4301-8286-628FBE5A153E}"/>
              </a:ext>
            </a:extLst>
          </p:cNvPr>
          <p:cNvPicPr>
            <a:picLocks noChangeAspect="1"/>
          </p:cNvPicPr>
          <p:nvPr/>
        </p:nvPicPr>
        <p:blipFill>
          <a:blip r:embed="rId5"/>
          <a:stretch>
            <a:fillRect/>
          </a:stretch>
        </p:blipFill>
        <p:spPr>
          <a:xfrm>
            <a:off x="6096000" y="1295401"/>
            <a:ext cx="5612913" cy="4528863"/>
          </a:xfrm>
          <a:prstGeom prst="rect">
            <a:avLst/>
          </a:prstGeom>
        </p:spPr>
      </p:pic>
      <p:pic>
        <p:nvPicPr>
          <p:cNvPr id="7" name="Picture 6" descr="Diagram&#10;&#10;Description automatically generated">
            <a:extLst>
              <a:ext uri="{FF2B5EF4-FFF2-40B4-BE49-F238E27FC236}">
                <a16:creationId xmlns:a16="http://schemas.microsoft.com/office/drawing/2014/main" id="{CB59CEE3-A4F4-42D8-9AF4-78808FEDC05C}"/>
              </a:ext>
            </a:extLst>
          </p:cNvPr>
          <p:cNvPicPr>
            <a:picLocks noChangeAspect="1"/>
          </p:cNvPicPr>
          <p:nvPr/>
        </p:nvPicPr>
        <p:blipFill>
          <a:blip r:embed="rId6"/>
          <a:stretch>
            <a:fillRect/>
          </a:stretch>
        </p:blipFill>
        <p:spPr>
          <a:xfrm>
            <a:off x="6095999" y="1285587"/>
            <a:ext cx="5612913" cy="4530555"/>
          </a:xfrm>
          <a:prstGeom prst="rect">
            <a:avLst/>
          </a:prstGeom>
        </p:spPr>
      </p:pic>
      <p:pic>
        <p:nvPicPr>
          <p:cNvPr id="9" name="Picture 8" descr="Diagram&#10;&#10;Description automatically generated">
            <a:extLst>
              <a:ext uri="{FF2B5EF4-FFF2-40B4-BE49-F238E27FC236}">
                <a16:creationId xmlns:a16="http://schemas.microsoft.com/office/drawing/2014/main" id="{249FA5CF-7815-481C-A34E-30E14F5DD1A0}"/>
              </a:ext>
            </a:extLst>
          </p:cNvPr>
          <p:cNvPicPr>
            <a:picLocks noChangeAspect="1"/>
          </p:cNvPicPr>
          <p:nvPr/>
        </p:nvPicPr>
        <p:blipFill>
          <a:blip r:embed="rId7"/>
          <a:stretch>
            <a:fillRect/>
          </a:stretch>
        </p:blipFill>
        <p:spPr>
          <a:xfrm>
            <a:off x="6067333" y="1289769"/>
            <a:ext cx="5641578" cy="4526372"/>
          </a:xfrm>
          <a:prstGeom prst="rect">
            <a:avLst/>
          </a:prstGeom>
        </p:spPr>
      </p:pic>
      <p:grpSp>
        <p:nvGrpSpPr>
          <p:cNvPr id="34" name="Group 33">
            <a:extLst>
              <a:ext uri="{FF2B5EF4-FFF2-40B4-BE49-F238E27FC236}">
                <a16:creationId xmlns:a16="http://schemas.microsoft.com/office/drawing/2014/main" id="{4605FE8B-EC98-42EF-98F8-166935F442E2}"/>
              </a:ext>
            </a:extLst>
          </p:cNvPr>
          <p:cNvGrpSpPr/>
          <p:nvPr/>
        </p:nvGrpSpPr>
        <p:grpSpPr>
          <a:xfrm>
            <a:off x="6254541" y="1518118"/>
            <a:ext cx="5267162" cy="4181783"/>
            <a:chOff x="6313650" y="1555944"/>
            <a:chExt cx="5267162" cy="4181783"/>
          </a:xfrm>
        </p:grpSpPr>
        <p:grpSp>
          <p:nvGrpSpPr>
            <p:cNvPr id="29" name="Group 28">
              <a:extLst>
                <a:ext uri="{FF2B5EF4-FFF2-40B4-BE49-F238E27FC236}">
                  <a16:creationId xmlns:a16="http://schemas.microsoft.com/office/drawing/2014/main" id="{8D9CD005-02F7-4826-A96B-39D7A6E26142}"/>
                </a:ext>
              </a:extLst>
            </p:cNvPr>
            <p:cNvGrpSpPr/>
            <p:nvPr/>
          </p:nvGrpSpPr>
          <p:grpSpPr>
            <a:xfrm>
              <a:off x="6313650" y="1555944"/>
              <a:ext cx="5267162" cy="4181783"/>
              <a:chOff x="6313650" y="1555944"/>
              <a:chExt cx="5267162" cy="4181783"/>
            </a:xfrm>
          </p:grpSpPr>
          <p:pic>
            <p:nvPicPr>
              <p:cNvPr id="18" name="Picture 17" descr="Diagram&#10;&#10;Description automatically generated">
                <a:extLst>
                  <a:ext uri="{FF2B5EF4-FFF2-40B4-BE49-F238E27FC236}">
                    <a16:creationId xmlns:a16="http://schemas.microsoft.com/office/drawing/2014/main" id="{B75461EA-B449-4ED7-B27A-3B6B1FC8FE26}"/>
                  </a:ext>
                </a:extLst>
              </p:cNvPr>
              <p:cNvPicPr>
                <a:picLocks noChangeAspect="1"/>
              </p:cNvPicPr>
              <p:nvPr/>
            </p:nvPicPr>
            <p:blipFill>
              <a:blip r:embed="rId8"/>
              <a:stretch>
                <a:fillRect/>
              </a:stretch>
            </p:blipFill>
            <p:spPr>
              <a:xfrm>
                <a:off x="6313650" y="1555944"/>
                <a:ext cx="5267162" cy="4181783"/>
              </a:xfrm>
              <a:prstGeom prst="rect">
                <a:avLst/>
              </a:prstGeom>
            </p:spPr>
          </p:pic>
          <p:sp>
            <p:nvSpPr>
              <p:cNvPr id="19" name="TextBox 18">
                <a:extLst>
                  <a:ext uri="{FF2B5EF4-FFF2-40B4-BE49-F238E27FC236}">
                    <a16:creationId xmlns:a16="http://schemas.microsoft.com/office/drawing/2014/main" id="{79155F2D-E599-47A1-BD49-B1DC22B81D42}"/>
                  </a:ext>
                </a:extLst>
              </p:cNvPr>
              <p:cNvSpPr txBox="1"/>
              <p:nvPr/>
            </p:nvSpPr>
            <p:spPr>
              <a:xfrm>
                <a:off x="9025081" y="1719163"/>
                <a:ext cx="1745991" cy="261610"/>
              </a:xfrm>
              <a:prstGeom prst="rect">
                <a:avLst/>
              </a:prstGeom>
              <a:solidFill>
                <a:schemeClr val="bg1"/>
              </a:solidFill>
            </p:spPr>
            <p:txBody>
              <a:bodyPr wrap="none" rtlCol="0">
                <a:spAutoFit/>
              </a:bodyPr>
              <a:lstStyle/>
              <a:p>
                <a:r>
                  <a:rPr lang="en-US" sz="1100" dirty="0"/>
                  <a:t>Salts and Residual Sludge</a:t>
                </a:r>
              </a:p>
            </p:txBody>
          </p:sp>
          <p:sp>
            <p:nvSpPr>
              <p:cNvPr id="20" name="TextBox 19">
                <a:extLst>
                  <a:ext uri="{FF2B5EF4-FFF2-40B4-BE49-F238E27FC236}">
                    <a16:creationId xmlns:a16="http://schemas.microsoft.com/office/drawing/2014/main" id="{90EDF262-CB11-43DA-9898-159EB40DB843}"/>
                  </a:ext>
                </a:extLst>
              </p:cNvPr>
              <p:cNvSpPr txBox="1"/>
              <p:nvPr/>
            </p:nvSpPr>
            <p:spPr>
              <a:xfrm>
                <a:off x="8304212" y="2177486"/>
                <a:ext cx="1013419" cy="415498"/>
              </a:xfrm>
              <a:prstGeom prst="rect">
                <a:avLst/>
              </a:prstGeom>
              <a:solidFill>
                <a:schemeClr val="bg1"/>
              </a:solidFill>
            </p:spPr>
            <p:txBody>
              <a:bodyPr wrap="none" rtlCol="0">
                <a:spAutoFit/>
              </a:bodyPr>
              <a:lstStyle/>
              <a:p>
                <a:r>
                  <a:rPr lang="en-US" sz="1050" dirty="0"/>
                  <a:t>EPS Structural</a:t>
                </a:r>
              </a:p>
              <a:p>
                <a:pPr algn="ctr"/>
                <a:r>
                  <a:rPr lang="en-US" sz="1050" dirty="0"/>
                  <a:t>Insulation</a:t>
                </a:r>
              </a:p>
            </p:txBody>
          </p:sp>
          <p:sp>
            <p:nvSpPr>
              <p:cNvPr id="21" name="Right Triangle 20">
                <a:extLst>
                  <a:ext uri="{FF2B5EF4-FFF2-40B4-BE49-F238E27FC236}">
                    <a16:creationId xmlns:a16="http://schemas.microsoft.com/office/drawing/2014/main" id="{933EC3C5-F0E3-46C0-9B08-EB7DF7993694}"/>
                  </a:ext>
                </a:extLst>
              </p:cNvPr>
              <p:cNvSpPr/>
              <p:nvPr/>
            </p:nvSpPr>
            <p:spPr>
              <a:xfrm>
                <a:off x="9317631" y="2177486"/>
                <a:ext cx="350466" cy="41549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0583CD7-A5DF-409D-9F5C-258052BECA3A}"/>
                  </a:ext>
                </a:extLst>
              </p:cNvPr>
              <p:cNvSpPr/>
              <p:nvPr/>
            </p:nvSpPr>
            <p:spPr>
              <a:xfrm>
                <a:off x="9066212" y="1593947"/>
                <a:ext cx="1704860" cy="170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800FF88-3638-4A87-86E3-BE97F1C5896B}"/>
                  </a:ext>
                </a:extLst>
              </p:cNvPr>
              <p:cNvSpPr txBox="1"/>
              <p:nvPr/>
            </p:nvSpPr>
            <p:spPr>
              <a:xfrm flipH="1">
                <a:off x="8947231" y="5231791"/>
                <a:ext cx="678248" cy="415498"/>
              </a:xfrm>
              <a:prstGeom prst="rect">
                <a:avLst/>
              </a:prstGeom>
              <a:solidFill>
                <a:schemeClr val="bg1"/>
              </a:solidFill>
              <a:ln>
                <a:noFill/>
              </a:ln>
            </p:spPr>
            <p:txBody>
              <a:bodyPr wrap="square" rtlCol="0">
                <a:spAutoFit/>
              </a:bodyPr>
              <a:lstStyle/>
              <a:p>
                <a:pPr algn="ctr"/>
                <a:r>
                  <a:rPr lang="en-US" sz="1050" dirty="0"/>
                  <a:t>Spacing</a:t>
                </a:r>
              </a:p>
              <a:p>
                <a:pPr algn="ctr"/>
                <a:r>
                  <a:rPr lang="en-US" sz="1050" dirty="0"/>
                  <a:t>Strips</a:t>
                </a:r>
              </a:p>
            </p:txBody>
          </p:sp>
          <p:sp>
            <p:nvSpPr>
              <p:cNvPr id="25" name="TextBox 24">
                <a:extLst>
                  <a:ext uri="{FF2B5EF4-FFF2-40B4-BE49-F238E27FC236}">
                    <a16:creationId xmlns:a16="http://schemas.microsoft.com/office/drawing/2014/main" id="{23550AF2-0F13-41C9-997B-8BCF1705ED8D}"/>
                  </a:ext>
                </a:extLst>
              </p:cNvPr>
              <p:cNvSpPr txBox="1"/>
              <p:nvPr/>
            </p:nvSpPr>
            <p:spPr>
              <a:xfrm flipH="1">
                <a:off x="9804989" y="4758426"/>
                <a:ext cx="1148879" cy="577081"/>
              </a:xfrm>
              <a:prstGeom prst="rect">
                <a:avLst/>
              </a:prstGeom>
              <a:solidFill>
                <a:schemeClr val="bg1"/>
              </a:solidFill>
              <a:ln>
                <a:noFill/>
              </a:ln>
            </p:spPr>
            <p:txBody>
              <a:bodyPr wrap="square" rtlCol="0">
                <a:spAutoFit/>
              </a:bodyPr>
              <a:lstStyle/>
              <a:p>
                <a:pPr algn="ctr"/>
                <a:r>
                  <a:rPr lang="en-US" sz="1050" dirty="0"/>
                  <a:t>Exterior Finish</a:t>
                </a:r>
              </a:p>
              <a:p>
                <a:pPr algn="ctr"/>
                <a:r>
                  <a:rPr lang="en-US" sz="1050" dirty="0"/>
                  <a:t>Stucco</a:t>
                </a:r>
              </a:p>
              <a:p>
                <a:endParaRPr lang="en-US" sz="1050" dirty="0"/>
              </a:p>
            </p:txBody>
          </p:sp>
          <p:sp>
            <p:nvSpPr>
              <p:cNvPr id="27" name="Oval 26">
                <a:extLst>
                  <a:ext uri="{FF2B5EF4-FFF2-40B4-BE49-F238E27FC236}">
                    <a16:creationId xmlns:a16="http://schemas.microsoft.com/office/drawing/2014/main" id="{557A3560-E7A2-4E20-A3F3-704AA4CB17A1}"/>
                  </a:ext>
                </a:extLst>
              </p:cNvPr>
              <p:cNvSpPr/>
              <p:nvPr/>
            </p:nvSpPr>
            <p:spPr>
              <a:xfrm>
                <a:off x="9712111" y="4712707"/>
                <a:ext cx="145142" cy="3823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9218EAA1-F9E1-4896-8F2F-B8163B4AD832}"/>
                </a:ext>
              </a:extLst>
            </p:cNvPr>
            <p:cNvSpPr/>
            <p:nvPr/>
          </p:nvSpPr>
          <p:spPr>
            <a:xfrm>
              <a:off x="6627812" y="2971800"/>
              <a:ext cx="990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B21362B-D5C0-4DE1-879C-45113385DFC0}"/>
                </a:ext>
              </a:extLst>
            </p:cNvPr>
            <p:cNvSpPr/>
            <p:nvPr/>
          </p:nvSpPr>
          <p:spPr>
            <a:xfrm>
              <a:off x="6471465" y="3302970"/>
              <a:ext cx="507511" cy="570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922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par>
                                <p:cTn id="8" presetID="2" presetClass="entr" presetSubtype="1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1250" fill="hold"/>
                                        <p:tgtEl>
                                          <p:spTgt spid="14"/>
                                        </p:tgtEl>
                                        <p:attrNameLst>
                                          <p:attrName>ppt_x</p:attrName>
                                        </p:attrNameLst>
                                      </p:cBhvr>
                                      <p:tavLst>
                                        <p:tav tm="0">
                                          <p:val>
                                            <p:strVal val="0-#ppt_w/2"/>
                                          </p:val>
                                        </p:tav>
                                        <p:tav tm="100000">
                                          <p:val>
                                            <p:strVal val="#ppt_x"/>
                                          </p:val>
                                        </p:tav>
                                      </p:tavLst>
                                    </p:anim>
                                    <p:anim calcmode="lin" valueType="num">
                                      <p:cBhvr additive="base">
                                        <p:cTn id="11" dur="125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fade">
                                      <p:cBhvr>
                                        <p:cTn id="44" dur="1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10"/>
                                        <p:tgtEl>
                                          <p:spTgt spid="4">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
                                            <p:txEl>
                                              <p:pRg st="6" end="6"/>
                                            </p:txEl>
                                          </p:spTgt>
                                        </p:tgtEl>
                                        <p:attrNameLst>
                                          <p:attrName>style.visibility</p:attrName>
                                        </p:attrNameLst>
                                      </p:cBhvr>
                                      <p:to>
                                        <p:strVal val="visible"/>
                                      </p:to>
                                    </p:set>
                                    <p:animEffect transition="in" filter="fade">
                                      <p:cBhvr>
                                        <p:cTn id="54" dur="10"/>
                                        <p:tgtEl>
                                          <p:spTgt spid="4">
                                            <p:txEl>
                                              <p:pRg st="6" end="6"/>
                                            </p:txEl>
                                          </p:spTgt>
                                        </p:tgtEl>
                                      </p:cBhvr>
                                    </p:animEffect>
                                  </p:childTnLst>
                                </p:cTn>
                              </p:par>
                            </p:childTnLst>
                          </p:cTn>
                        </p:par>
                        <p:par>
                          <p:cTn id="55" fill="hold">
                            <p:stCondLst>
                              <p:cond delay="10"/>
                            </p:stCondLst>
                            <p:childTnLst>
                              <p:par>
                                <p:cTn id="56" presetID="10"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Effect transition="in" filter="fade">
                                      <p:cBhvr>
                                        <p:cTn id="63" dur="500"/>
                                        <p:tgtEl>
                                          <p:spTgt spid="4">
                                            <p:txEl>
                                              <p:pRg st="7" end="7"/>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86C0A0-37A0-454B-A790-072BC1A5FD26}"/>
              </a:ext>
            </a:extLst>
          </p:cNvPr>
          <p:cNvSpPr/>
          <p:nvPr/>
        </p:nvSpPr>
        <p:spPr>
          <a:xfrm>
            <a:off x="1061906" y="1033739"/>
            <a:ext cx="4594128" cy="1746038"/>
          </a:xfrm>
          <a:prstGeom prst="rect">
            <a:avLst/>
          </a:prstGeom>
          <a:gradFill flip="none" rotWithShape="1">
            <a:gsLst>
              <a:gs pos="0">
                <a:srgbClr val="FDB813">
                  <a:tint val="66000"/>
                  <a:satMod val="160000"/>
                </a:srgbClr>
              </a:gs>
              <a:gs pos="50000">
                <a:srgbClr val="FDB813">
                  <a:tint val="44500"/>
                  <a:satMod val="160000"/>
                </a:srgbClr>
              </a:gs>
              <a:gs pos="100000">
                <a:srgbClr val="FDB813">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049803" y="1033738"/>
            <a:ext cx="4436598" cy="5552525"/>
          </a:xfrm>
        </p:spPr>
        <p:txBody>
          <a:bodyPr>
            <a:noAutofit/>
          </a:bodyPr>
          <a:lstStyle/>
          <a:p>
            <a:r>
              <a:rPr lang="en-US" sz="1400" dirty="0">
                <a:solidFill>
                  <a:schemeClr val="bg2">
                    <a:lumMod val="50000"/>
                  </a:schemeClr>
                </a:solidFill>
              </a:rPr>
              <a:t>“</a:t>
            </a:r>
            <a:r>
              <a:rPr lang="en-US" sz="1400" dirty="0"/>
              <a:t>LEED certified buildings </a:t>
            </a:r>
            <a:r>
              <a:rPr lang="en-US" sz="1400" b="1" dirty="0"/>
              <a:t>reduce stress on the environment</a:t>
            </a:r>
            <a:r>
              <a:rPr lang="en-US" sz="1400" dirty="0"/>
              <a:t>. They are more energy and resource-efficient. They generate less waste and lower the use of energy, water, and other resources. Points can be earned for storage and collection of</a:t>
            </a:r>
          </a:p>
          <a:p>
            <a:pPr marL="285750" indent="-285750">
              <a:lnSpc>
                <a:spcPct val="100000"/>
              </a:lnSpc>
              <a:spcBef>
                <a:spcPts val="0"/>
              </a:spcBef>
              <a:buFont typeface="Arial" panose="020B0604020202020204" pitchFamily="34" charset="0"/>
              <a:buChar char="•"/>
            </a:pPr>
            <a:r>
              <a:rPr lang="en-US" sz="1400" dirty="0"/>
              <a:t>recyclables, </a:t>
            </a:r>
          </a:p>
          <a:p>
            <a:pPr marL="285750" indent="-285750">
              <a:lnSpc>
                <a:spcPct val="100000"/>
              </a:lnSpc>
              <a:spcBef>
                <a:spcPts val="0"/>
              </a:spcBef>
              <a:buFont typeface="Arial" panose="020B0604020202020204" pitchFamily="34" charset="0"/>
              <a:buChar char="•"/>
            </a:pPr>
            <a:r>
              <a:rPr lang="en-US" sz="1400" dirty="0"/>
              <a:t>renewable energy use, and </a:t>
            </a:r>
          </a:p>
          <a:p>
            <a:pPr marL="285750" indent="-285750">
              <a:lnSpc>
                <a:spcPct val="100000"/>
              </a:lnSpc>
              <a:spcBef>
                <a:spcPts val="0"/>
              </a:spcBef>
              <a:buFont typeface="Arial" panose="020B0604020202020204" pitchFamily="34" charset="0"/>
              <a:buChar char="•"/>
            </a:pPr>
            <a:r>
              <a:rPr lang="en-US" sz="1400" dirty="0"/>
              <a:t>indoor water use reduction.”</a:t>
            </a:r>
          </a:p>
          <a:p>
            <a:pPr marL="285750" indent="-285750">
              <a:lnSpc>
                <a:spcPct val="100000"/>
              </a:lnSpc>
              <a:spcBef>
                <a:spcPts val="0"/>
              </a:spcBef>
              <a:buFont typeface="Arial" panose="020B0604020202020204" pitchFamily="34" charset="0"/>
              <a:buChar char="•"/>
            </a:pPr>
            <a:endParaRPr lang="en-US" dirty="0"/>
          </a:p>
          <a:p>
            <a:pPr>
              <a:lnSpc>
                <a:spcPct val="100000"/>
              </a:lnSpc>
              <a:spcBef>
                <a:spcPts val="0"/>
              </a:spcBef>
            </a:pPr>
            <a:r>
              <a:rPr lang="en-US" u="sng" dirty="0"/>
              <a:t>Recyclables</a:t>
            </a:r>
            <a:r>
              <a:rPr lang="en-US" dirty="0"/>
              <a:t> are collected and managed by Tucson Recycling and Waste Services. </a:t>
            </a:r>
          </a:p>
          <a:p>
            <a:pPr>
              <a:lnSpc>
                <a:spcPct val="100000"/>
              </a:lnSpc>
              <a:spcBef>
                <a:spcPts val="0"/>
              </a:spcBef>
            </a:pPr>
            <a:endParaRPr lang="en-US" dirty="0"/>
          </a:p>
          <a:p>
            <a:pPr>
              <a:lnSpc>
                <a:spcPct val="100000"/>
              </a:lnSpc>
              <a:spcBef>
                <a:spcPts val="0"/>
              </a:spcBef>
            </a:pPr>
            <a:r>
              <a:rPr lang="en-US" u="sng" dirty="0"/>
              <a:t>Renewable energy use</a:t>
            </a:r>
            <a:r>
              <a:rPr lang="en-US" dirty="0"/>
              <a:t> is inherent to the development as we employ:</a:t>
            </a:r>
          </a:p>
          <a:p>
            <a:pPr marL="342900" indent="-342900">
              <a:lnSpc>
                <a:spcPct val="100000"/>
              </a:lnSpc>
              <a:spcBef>
                <a:spcPts val="0"/>
              </a:spcBef>
              <a:buFont typeface="+mj-lt"/>
              <a:buAutoNum type="arabicPeriod"/>
            </a:pPr>
            <a:r>
              <a:rPr lang="en-US" dirty="0"/>
              <a:t>Wind Energy</a:t>
            </a:r>
          </a:p>
          <a:p>
            <a:pPr marL="342900" indent="-342900">
              <a:lnSpc>
                <a:spcPct val="100000"/>
              </a:lnSpc>
              <a:spcBef>
                <a:spcPts val="0"/>
              </a:spcBef>
              <a:buFont typeface="+mj-lt"/>
              <a:buAutoNum type="arabicPeriod"/>
            </a:pPr>
            <a:r>
              <a:rPr lang="en-US" dirty="0"/>
              <a:t>Passive and Active Solar Energy</a:t>
            </a:r>
          </a:p>
          <a:p>
            <a:pPr marL="342900" indent="-342900">
              <a:lnSpc>
                <a:spcPct val="100000"/>
              </a:lnSpc>
              <a:spcBef>
                <a:spcPts val="0"/>
              </a:spcBef>
              <a:buFont typeface="+mj-lt"/>
              <a:buAutoNum type="arabicPeriod"/>
            </a:pPr>
            <a:r>
              <a:rPr lang="en-US" dirty="0"/>
              <a:t>Hydrological Kinetic energy</a:t>
            </a:r>
          </a:p>
          <a:p>
            <a:pPr marL="342900" indent="-342900">
              <a:lnSpc>
                <a:spcPct val="100000"/>
              </a:lnSpc>
              <a:spcBef>
                <a:spcPts val="0"/>
              </a:spcBef>
              <a:buFont typeface="+mj-lt"/>
              <a:buAutoNum type="arabicPeriod"/>
            </a:pPr>
            <a:r>
              <a:rPr lang="en-US" dirty="0"/>
              <a:t>Recaptured Heat Energy</a:t>
            </a:r>
          </a:p>
          <a:p>
            <a:pPr marL="342900" indent="-342900">
              <a:lnSpc>
                <a:spcPct val="100000"/>
              </a:lnSpc>
              <a:spcBef>
                <a:spcPts val="0"/>
              </a:spcBef>
              <a:buFont typeface="+mj-lt"/>
              <a:buAutoNum type="arabicPeriod"/>
            </a:pPr>
            <a:r>
              <a:rPr lang="en-US" dirty="0"/>
              <a:t>Biofuels from Agricultural Waste</a:t>
            </a:r>
          </a:p>
          <a:p>
            <a:pPr marL="285750" indent="-285750">
              <a:lnSpc>
                <a:spcPct val="100000"/>
              </a:lnSpc>
              <a:spcBef>
                <a:spcPts val="0"/>
              </a:spcBef>
              <a:buFont typeface="Arial" panose="020B0604020202020204" pitchFamily="34" charset="0"/>
              <a:buChar char="•"/>
            </a:pPr>
            <a:endParaRPr lang="en-US" dirty="0"/>
          </a:p>
          <a:p>
            <a:pPr>
              <a:lnSpc>
                <a:spcPct val="100000"/>
              </a:lnSpc>
              <a:spcBef>
                <a:spcPts val="0"/>
              </a:spcBef>
            </a:pPr>
            <a:endParaRPr lang="en-US" dirty="0"/>
          </a:p>
          <a:p>
            <a:endParaRPr lang="en-US" sz="1400" dirty="0">
              <a:solidFill>
                <a:schemeClr val="bg2">
                  <a:lumMod val="50000"/>
                </a:schemeClr>
              </a:solidFill>
            </a:endParaRPr>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19800" y="1033737"/>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1534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503334"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C: Energy &amp; Atmosphere</a:t>
            </a:r>
          </a:p>
        </p:txBody>
      </p:sp>
      <p:sp>
        <p:nvSpPr>
          <p:cNvPr id="16" name="Flowchart: Connector 15">
            <a:extLst>
              <a:ext uri="{FF2B5EF4-FFF2-40B4-BE49-F238E27FC236}">
                <a16:creationId xmlns:a16="http://schemas.microsoft.com/office/drawing/2014/main" id="{55BFC202-D3FF-43D3-B148-535224E7AF4C}"/>
              </a:ext>
            </a:extLst>
          </p:cNvPr>
          <p:cNvSpPr/>
          <p:nvPr/>
        </p:nvSpPr>
        <p:spPr>
          <a:xfrm>
            <a:off x="9498158" y="3952008"/>
            <a:ext cx="1264919" cy="1143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Icon&#10;&#10;Description automatically generated">
            <a:extLst>
              <a:ext uri="{FF2B5EF4-FFF2-40B4-BE49-F238E27FC236}">
                <a16:creationId xmlns:a16="http://schemas.microsoft.com/office/drawing/2014/main" id="{9F870B88-0D6E-478A-81A5-5B19DA082131}"/>
              </a:ext>
            </a:extLst>
          </p:cNvPr>
          <p:cNvPicPr>
            <a:picLocks noChangeAspect="1"/>
          </p:cNvPicPr>
          <p:nvPr/>
        </p:nvPicPr>
        <p:blipFill>
          <a:blip r:embed="rId4"/>
          <a:stretch>
            <a:fillRect/>
          </a:stretch>
        </p:blipFill>
        <p:spPr>
          <a:xfrm>
            <a:off x="9525000" y="3916831"/>
            <a:ext cx="1211234" cy="1226463"/>
          </a:xfrm>
          <a:prstGeom prst="rect">
            <a:avLst/>
          </a:prstGeom>
        </p:spPr>
      </p:pic>
      <p:grpSp>
        <p:nvGrpSpPr>
          <p:cNvPr id="35" name="Group 34">
            <a:extLst>
              <a:ext uri="{FF2B5EF4-FFF2-40B4-BE49-F238E27FC236}">
                <a16:creationId xmlns:a16="http://schemas.microsoft.com/office/drawing/2014/main" id="{4AC7A161-838A-4313-ACC9-A9B605678DDD}"/>
              </a:ext>
            </a:extLst>
          </p:cNvPr>
          <p:cNvGrpSpPr/>
          <p:nvPr/>
        </p:nvGrpSpPr>
        <p:grpSpPr>
          <a:xfrm>
            <a:off x="5971157" y="1306932"/>
            <a:ext cx="5715000" cy="4452663"/>
            <a:chOff x="6133580" y="1459128"/>
            <a:chExt cx="5460612" cy="4207930"/>
          </a:xfrm>
        </p:grpSpPr>
        <p:pic>
          <p:nvPicPr>
            <p:cNvPr id="6" name="Picture 5" descr="A picture containing truck, outdoor, sky, transport&#10;&#10;Description automatically generated">
              <a:extLst>
                <a:ext uri="{FF2B5EF4-FFF2-40B4-BE49-F238E27FC236}">
                  <a16:creationId xmlns:a16="http://schemas.microsoft.com/office/drawing/2014/main" id="{EC94F496-35F7-4A4C-BB1E-0B046D60FAF4}"/>
                </a:ext>
              </a:extLst>
            </p:cNvPr>
            <p:cNvPicPr>
              <a:picLocks noChangeAspect="1"/>
            </p:cNvPicPr>
            <p:nvPr/>
          </p:nvPicPr>
          <p:blipFill>
            <a:blip r:embed="rId5"/>
            <a:stretch>
              <a:fillRect/>
            </a:stretch>
          </p:blipFill>
          <p:spPr>
            <a:xfrm>
              <a:off x="6180975" y="1459128"/>
              <a:ext cx="5413217" cy="4207930"/>
            </a:xfrm>
            <a:prstGeom prst="rect">
              <a:avLst/>
            </a:prstGeom>
          </p:spPr>
        </p:pic>
        <p:pic>
          <p:nvPicPr>
            <p:cNvPr id="8" name="Picture 7" descr="Text&#10;&#10;Description automatically generated">
              <a:extLst>
                <a:ext uri="{FF2B5EF4-FFF2-40B4-BE49-F238E27FC236}">
                  <a16:creationId xmlns:a16="http://schemas.microsoft.com/office/drawing/2014/main" id="{15C8970A-78EB-47AF-9664-A6608DADE0C9}"/>
                </a:ext>
              </a:extLst>
            </p:cNvPr>
            <p:cNvPicPr>
              <a:picLocks noChangeAspect="1"/>
            </p:cNvPicPr>
            <p:nvPr/>
          </p:nvPicPr>
          <p:blipFill>
            <a:blip r:embed="rId6"/>
            <a:stretch>
              <a:fillRect/>
            </a:stretch>
          </p:blipFill>
          <p:spPr>
            <a:xfrm>
              <a:off x="6133580" y="1508929"/>
              <a:ext cx="2581275" cy="1028700"/>
            </a:xfrm>
            <a:prstGeom prst="rect">
              <a:avLst/>
            </a:prstGeom>
          </p:spPr>
        </p:pic>
      </p:grpSp>
      <p:grpSp>
        <p:nvGrpSpPr>
          <p:cNvPr id="20" name="Group 19">
            <a:extLst>
              <a:ext uri="{FF2B5EF4-FFF2-40B4-BE49-F238E27FC236}">
                <a16:creationId xmlns:a16="http://schemas.microsoft.com/office/drawing/2014/main" id="{67DA5D07-B004-4D3A-A4FB-AE3D4CEB096E}"/>
              </a:ext>
            </a:extLst>
          </p:cNvPr>
          <p:cNvGrpSpPr/>
          <p:nvPr/>
        </p:nvGrpSpPr>
        <p:grpSpPr>
          <a:xfrm>
            <a:off x="5952654" y="1240019"/>
            <a:ext cx="5856701" cy="4584244"/>
            <a:chOff x="6140752" y="1457964"/>
            <a:chExt cx="5440059" cy="4303371"/>
          </a:xfrm>
        </p:grpSpPr>
        <p:sp>
          <p:nvSpPr>
            <p:cNvPr id="19" name="Rectangle 18">
              <a:extLst>
                <a:ext uri="{FF2B5EF4-FFF2-40B4-BE49-F238E27FC236}">
                  <a16:creationId xmlns:a16="http://schemas.microsoft.com/office/drawing/2014/main" id="{8CC90369-AB03-4F47-AFB1-8EFB802CD5E1}"/>
                </a:ext>
              </a:extLst>
            </p:cNvPr>
            <p:cNvSpPr/>
            <p:nvPr/>
          </p:nvSpPr>
          <p:spPr>
            <a:xfrm>
              <a:off x="6140752" y="1505685"/>
              <a:ext cx="5440059" cy="4207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71B748A-F234-4DC3-9916-55670726B72E}"/>
                </a:ext>
              </a:extLst>
            </p:cNvPr>
            <p:cNvPicPr>
              <a:picLocks noChangeAspect="1"/>
            </p:cNvPicPr>
            <p:nvPr/>
          </p:nvPicPr>
          <p:blipFill>
            <a:blip r:embed="rId7"/>
            <a:stretch>
              <a:fillRect/>
            </a:stretch>
          </p:blipFill>
          <p:spPr>
            <a:xfrm>
              <a:off x="7301601" y="1457964"/>
              <a:ext cx="3087593" cy="4303371"/>
            </a:xfrm>
            <a:prstGeom prst="rect">
              <a:avLst/>
            </a:prstGeom>
          </p:spPr>
        </p:pic>
      </p:grpSp>
      <p:grpSp>
        <p:nvGrpSpPr>
          <p:cNvPr id="29" name="Group 28">
            <a:extLst>
              <a:ext uri="{FF2B5EF4-FFF2-40B4-BE49-F238E27FC236}">
                <a16:creationId xmlns:a16="http://schemas.microsoft.com/office/drawing/2014/main" id="{AA812B20-7704-4299-894D-E9F3E76AA3DE}"/>
              </a:ext>
            </a:extLst>
          </p:cNvPr>
          <p:cNvGrpSpPr/>
          <p:nvPr/>
        </p:nvGrpSpPr>
        <p:grpSpPr>
          <a:xfrm>
            <a:off x="5960815" y="1305072"/>
            <a:ext cx="5643352" cy="4256215"/>
            <a:chOff x="6079544" y="1457400"/>
            <a:chExt cx="5643352" cy="4256215"/>
          </a:xfrm>
        </p:grpSpPr>
        <p:sp>
          <p:nvSpPr>
            <p:cNvPr id="27" name="Rectangle 26">
              <a:extLst>
                <a:ext uri="{FF2B5EF4-FFF2-40B4-BE49-F238E27FC236}">
                  <a16:creationId xmlns:a16="http://schemas.microsoft.com/office/drawing/2014/main" id="{8A8EA1B7-1E50-4550-A900-FF8E6EC8F236}"/>
                </a:ext>
              </a:extLst>
            </p:cNvPr>
            <p:cNvSpPr/>
            <p:nvPr/>
          </p:nvSpPr>
          <p:spPr>
            <a:xfrm>
              <a:off x="6140752" y="1457400"/>
              <a:ext cx="5582144" cy="4256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Diagram&#10;&#10;Description automatically generated">
              <a:extLst>
                <a:ext uri="{FF2B5EF4-FFF2-40B4-BE49-F238E27FC236}">
                  <a16:creationId xmlns:a16="http://schemas.microsoft.com/office/drawing/2014/main" id="{739EAB4E-09F1-411B-BBD9-E2D430DD15AB}"/>
                </a:ext>
              </a:extLst>
            </p:cNvPr>
            <p:cNvPicPr>
              <a:picLocks noChangeAspect="1"/>
            </p:cNvPicPr>
            <p:nvPr/>
          </p:nvPicPr>
          <p:blipFill>
            <a:blip r:embed="rId8"/>
            <a:stretch>
              <a:fillRect/>
            </a:stretch>
          </p:blipFill>
          <p:spPr>
            <a:xfrm>
              <a:off x="6079544" y="2436960"/>
              <a:ext cx="5589316" cy="2523054"/>
            </a:xfrm>
            <a:prstGeom prst="rect">
              <a:avLst/>
            </a:prstGeom>
          </p:spPr>
        </p:pic>
        <p:sp>
          <p:nvSpPr>
            <p:cNvPr id="23" name="TextBox 22">
              <a:extLst>
                <a:ext uri="{FF2B5EF4-FFF2-40B4-BE49-F238E27FC236}">
                  <a16:creationId xmlns:a16="http://schemas.microsoft.com/office/drawing/2014/main" id="{7FB84EF8-B6CA-4999-952F-6F0D02837A45}"/>
                </a:ext>
              </a:extLst>
            </p:cNvPr>
            <p:cNvSpPr txBox="1"/>
            <p:nvPr/>
          </p:nvSpPr>
          <p:spPr>
            <a:xfrm>
              <a:off x="7962017" y="3952008"/>
              <a:ext cx="961355" cy="369332"/>
            </a:xfrm>
            <a:prstGeom prst="rect">
              <a:avLst/>
            </a:prstGeom>
            <a:noFill/>
          </p:spPr>
          <p:txBody>
            <a:bodyPr wrap="square" rtlCol="0">
              <a:spAutoFit/>
            </a:bodyPr>
            <a:lstStyle/>
            <a:p>
              <a:r>
                <a:rPr lang="en-US" dirty="0"/>
                <a:t>Passive</a:t>
              </a:r>
            </a:p>
          </p:txBody>
        </p:sp>
        <p:sp>
          <p:nvSpPr>
            <p:cNvPr id="25" name="TextBox 24">
              <a:extLst>
                <a:ext uri="{FF2B5EF4-FFF2-40B4-BE49-F238E27FC236}">
                  <a16:creationId xmlns:a16="http://schemas.microsoft.com/office/drawing/2014/main" id="{745AE1D4-B2E0-44B5-BAFF-46BAF5378EDA}"/>
                </a:ext>
              </a:extLst>
            </p:cNvPr>
            <p:cNvSpPr txBox="1"/>
            <p:nvPr/>
          </p:nvSpPr>
          <p:spPr>
            <a:xfrm>
              <a:off x="8924802" y="2458490"/>
              <a:ext cx="1048539" cy="369332"/>
            </a:xfrm>
            <a:prstGeom prst="rect">
              <a:avLst/>
            </a:prstGeom>
            <a:noFill/>
          </p:spPr>
          <p:txBody>
            <a:bodyPr wrap="square" rtlCol="0">
              <a:spAutoFit/>
            </a:bodyPr>
            <a:lstStyle/>
            <a:p>
              <a:r>
                <a:rPr lang="en-US" dirty="0"/>
                <a:t>Active</a:t>
              </a:r>
            </a:p>
          </p:txBody>
        </p:sp>
      </p:grpSp>
      <p:pic>
        <p:nvPicPr>
          <p:cNvPr id="18" name="Picture 17" descr="A picture containing diagram&#10;&#10;Description automatically generated">
            <a:extLst>
              <a:ext uri="{FF2B5EF4-FFF2-40B4-BE49-F238E27FC236}">
                <a16:creationId xmlns:a16="http://schemas.microsoft.com/office/drawing/2014/main" id="{56695494-E904-4A69-A0E3-1DB0CDF4CA22}"/>
              </a:ext>
            </a:extLst>
          </p:cNvPr>
          <p:cNvPicPr>
            <a:picLocks noChangeAspect="1"/>
          </p:cNvPicPr>
          <p:nvPr/>
        </p:nvPicPr>
        <p:blipFill>
          <a:blip r:embed="rId9"/>
          <a:stretch>
            <a:fillRect/>
          </a:stretch>
        </p:blipFill>
        <p:spPr>
          <a:xfrm>
            <a:off x="5921348" y="1546345"/>
            <a:ext cx="5715000" cy="4006557"/>
          </a:xfrm>
          <a:prstGeom prst="rect">
            <a:avLst/>
          </a:prstGeom>
          <a:ln>
            <a:noFill/>
          </a:ln>
        </p:spPr>
      </p:pic>
      <p:pic>
        <p:nvPicPr>
          <p:cNvPr id="32" name="Picture 31" descr="Chart, surface chart&#10;&#10;Description automatically generated">
            <a:extLst>
              <a:ext uri="{FF2B5EF4-FFF2-40B4-BE49-F238E27FC236}">
                <a16:creationId xmlns:a16="http://schemas.microsoft.com/office/drawing/2014/main" id="{ABFB20D2-5A6E-4D77-82CE-771A4476D4E9}"/>
              </a:ext>
            </a:extLst>
          </p:cNvPr>
          <p:cNvPicPr>
            <a:picLocks noChangeAspect="1"/>
          </p:cNvPicPr>
          <p:nvPr/>
        </p:nvPicPr>
        <p:blipFill>
          <a:blip r:embed="rId10"/>
          <a:stretch>
            <a:fillRect/>
          </a:stretch>
        </p:blipFill>
        <p:spPr>
          <a:xfrm>
            <a:off x="6129114" y="1556158"/>
            <a:ext cx="5515396" cy="3976695"/>
          </a:xfrm>
          <a:prstGeom prst="rect">
            <a:avLst/>
          </a:prstGeom>
        </p:spPr>
      </p:pic>
      <p:pic>
        <p:nvPicPr>
          <p:cNvPr id="34" name="Picture 33" descr="Diagram&#10;&#10;Description automatically generated">
            <a:extLst>
              <a:ext uri="{FF2B5EF4-FFF2-40B4-BE49-F238E27FC236}">
                <a16:creationId xmlns:a16="http://schemas.microsoft.com/office/drawing/2014/main" id="{C33C75AD-7200-4641-BBDE-5C3ED3018CEB}"/>
              </a:ext>
            </a:extLst>
          </p:cNvPr>
          <p:cNvPicPr>
            <a:picLocks noChangeAspect="1"/>
          </p:cNvPicPr>
          <p:nvPr/>
        </p:nvPicPr>
        <p:blipFill>
          <a:blip r:embed="rId11"/>
          <a:stretch>
            <a:fillRect/>
          </a:stretch>
        </p:blipFill>
        <p:spPr>
          <a:xfrm>
            <a:off x="6138776" y="1719750"/>
            <a:ext cx="5538701" cy="3538051"/>
          </a:xfrm>
          <a:prstGeom prst="rect">
            <a:avLst/>
          </a:prstGeom>
        </p:spPr>
      </p:pic>
      <p:grpSp>
        <p:nvGrpSpPr>
          <p:cNvPr id="36" name="Group 35">
            <a:extLst>
              <a:ext uri="{FF2B5EF4-FFF2-40B4-BE49-F238E27FC236}">
                <a16:creationId xmlns:a16="http://schemas.microsoft.com/office/drawing/2014/main" id="{7ED26F52-17A0-4C5A-93D5-4132852A6A83}"/>
              </a:ext>
            </a:extLst>
          </p:cNvPr>
          <p:cNvGrpSpPr/>
          <p:nvPr/>
        </p:nvGrpSpPr>
        <p:grpSpPr>
          <a:xfrm>
            <a:off x="6083815" y="1240020"/>
            <a:ext cx="5715000" cy="5617981"/>
            <a:chOff x="-11911" y="2733682"/>
            <a:chExt cx="5715000" cy="5790643"/>
          </a:xfrm>
        </p:grpSpPr>
        <p:sp>
          <p:nvSpPr>
            <p:cNvPr id="3" name="Rectangle 2">
              <a:extLst>
                <a:ext uri="{FF2B5EF4-FFF2-40B4-BE49-F238E27FC236}">
                  <a16:creationId xmlns:a16="http://schemas.microsoft.com/office/drawing/2014/main" id="{F8CB1999-1A99-4495-BFBC-CF855C244DF8}"/>
                </a:ext>
              </a:extLst>
            </p:cNvPr>
            <p:cNvSpPr/>
            <p:nvPr/>
          </p:nvSpPr>
          <p:spPr>
            <a:xfrm>
              <a:off x="-11911" y="2733682"/>
              <a:ext cx="5715000" cy="44526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Indoor water use reduction is discouraged for three reasons:</a:t>
              </a:r>
            </a:p>
            <a:p>
              <a:pPr marL="342900" indent="-342900">
                <a:buFont typeface="+mj-lt"/>
                <a:buAutoNum type="arabicPeriod"/>
              </a:pPr>
              <a:r>
                <a:rPr lang="en-US" dirty="0"/>
                <a:t>Consumers find water use reduction infuriating and uncomfortable</a:t>
              </a:r>
            </a:p>
            <a:p>
              <a:pPr marL="342900" indent="-342900">
                <a:buFont typeface="+mj-lt"/>
                <a:buAutoNum type="arabicPeriod"/>
              </a:pPr>
              <a:r>
                <a:rPr lang="en-US" dirty="0"/>
                <a:t>The measures and technologies which reduce water usage are inferior as they typically require further flushing or washing with more water than was originally used, and </a:t>
              </a:r>
            </a:p>
            <a:p>
              <a:pPr marL="342900" indent="-342900">
                <a:buFont typeface="+mj-lt"/>
                <a:buAutoNum type="arabicPeriod"/>
              </a:pPr>
              <a:r>
                <a:rPr lang="en-US" dirty="0"/>
                <a:t>Water reduction inherently increases loads for the very water purification that we will be employing, which is among the main features of this sustainable development.</a:t>
              </a:r>
            </a:p>
          </p:txBody>
        </p:sp>
        <p:sp>
          <p:nvSpPr>
            <p:cNvPr id="17" name="Text Placeholder 3">
              <a:extLst>
                <a:ext uri="{FF2B5EF4-FFF2-40B4-BE49-F238E27FC236}">
                  <a16:creationId xmlns:a16="http://schemas.microsoft.com/office/drawing/2014/main" id="{90B0DEBB-B81E-4472-97E1-F8174DF6043B}"/>
                </a:ext>
              </a:extLst>
            </p:cNvPr>
            <p:cNvSpPr txBox="1">
              <a:spLocks/>
            </p:cNvSpPr>
            <p:nvPr/>
          </p:nvSpPr>
          <p:spPr>
            <a:xfrm>
              <a:off x="608750" y="2971800"/>
              <a:ext cx="4436598" cy="5552525"/>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600"/>
                </a:spcBef>
                <a:buClr>
                  <a:schemeClr val="tx1">
                    <a:lumMod val="65000"/>
                    <a:lumOff val="35000"/>
                  </a:schemeClr>
                </a:buClr>
                <a:buSzPct val="80000"/>
                <a:buFont typeface="Arial" pitchFamily="34" charset="0"/>
                <a:buNone/>
                <a:defRPr sz="1800" kern="120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1000"/>
                </a:spcBef>
                <a:buClr>
                  <a:schemeClr val="tx1">
                    <a:lumMod val="65000"/>
                    <a:lumOff val="35000"/>
                  </a:schemeClr>
                </a:buClr>
                <a:buSzPct val="80000"/>
                <a:buFont typeface="Arial" pitchFamily="34" charset="0"/>
                <a:buNone/>
                <a:defRPr sz="1200"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600"/>
                </a:spcBef>
                <a:buClr>
                  <a:schemeClr val="tx1">
                    <a:lumMod val="65000"/>
                    <a:lumOff val="35000"/>
                  </a:schemeClr>
                </a:buClr>
                <a:buSzPct val="80000"/>
                <a:buFont typeface="Arial" pitchFamily="34" charset="0"/>
                <a:buNone/>
                <a:defRPr sz="1000"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600"/>
                </a:spcBef>
                <a:buClr>
                  <a:schemeClr val="tx1">
                    <a:lumMod val="65000"/>
                    <a:lumOff val="35000"/>
                  </a:schemeClr>
                </a:buClr>
                <a:buSzPct val="80000"/>
                <a:buFont typeface="Arial" pitchFamily="34" charset="0"/>
                <a:buNone/>
                <a:defRPr sz="900"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600"/>
                </a:spcBef>
                <a:buClr>
                  <a:schemeClr val="tx1">
                    <a:lumMod val="65000"/>
                    <a:lumOff val="35000"/>
                  </a:schemeClr>
                </a:buClr>
                <a:buSzPct val="80000"/>
                <a:buFont typeface="Arial" pitchFamily="34" charset="0"/>
                <a:buNone/>
                <a:defRPr sz="900" kern="1200">
                  <a:solidFill>
                    <a:schemeClr val="tx1">
                      <a:lumMod val="65000"/>
                      <a:lumOff val="35000"/>
                    </a:schemeClr>
                  </a:solidFill>
                  <a:latin typeface="+mn-lt"/>
                  <a:ea typeface="+mn-ea"/>
                  <a:cs typeface="+mn-cs"/>
                </a:defRPr>
              </a:lvl5pPr>
              <a:lvl6pPr marL="2286000" indent="0" algn="l" defTabSz="914400" rtl="0" eaLnBrk="1" latinLnBrk="0" hangingPunct="1">
                <a:spcBef>
                  <a:spcPts val="600"/>
                </a:spcBef>
                <a:buSzPct val="80000"/>
                <a:buFont typeface="Arial" pitchFamily="34" charset="0"/>
                <a:buNone/>
                <a:defRPr sz="900" kern="1200">
                  <a:solidFill>
                    <a:schemeClr val="tx1">
                      <a:lumMod val="65000"/>
                      <a:lumOff val="35000"/>
                    </a:schemeClr>
                  </a:solidFill>
                  <a:latin typeface="+mn-lt"/>
                  <a:ea typeface="+mn-ea"/>
                  <a:cs typeface="+mn-cs"/>
                </a:defRPr>
              </a:lvl6pPr>
              <a:lvl7pPr marL="2743200" indent="0" algn="l" defTabSz="914400" rtl="0" eaLnBrk="1" latinLnBrk="0" hangingPunct="1">
                <a:spcBef>
                  <a:spcPts val="600"/>
                </a:spcBef>
                <a:buSzPct val="80000"/>
                <a:buFont typeface="Arial" pitchFamily="34" charset="0"/>
                <a:buNone/>
                <a:defRPr sz="900" kern="1200">
                  <a:solidFill>
                    <a:schemeClr val="tx1">
                      <a:lumMod val="65000"/>
                      <a:lumOff val="35000"/>
                    </a:schemeClr>
                  </a:solidFill>
                  <a:latin typeface="+mn-lt"/>
                  <a:ea typeface="+mn-ea"/>
                  <a:cs typeface="+mn-cs"/>
                </a:defRPr>
              </a:lvl7pPr>
              <a:lvl8pPr marL="3200400" indent="0" algn="l" defTabSz="914400" rtl="0" eaLnBrk="1" latinLnBrk="0" hangingPunct="1">
                <a:spcBef>
                  <a:spcPts val="600"/>
                </a:spcBef>
                <a:buSzPct val="80000"/>
                <a:buFont typeface="Arial" pitchFamily="34" charset="0"/>
                <a:buNone/>
                <a:defRPr sz="900" kern="1200">
                  <a:solidFill>
                    <a:schemeClr val="tx1">
                      <a:lumMod val="65000"/>
                      <a:lumOff val="35000"/>
                    </a:schemeClr>
                  </a:solidFill>
                  <a:latin typeface="+mn-lt"/>
                  <a:ea typeface="+mn-ea"/>
                  <a:cs typeface="+mn-cs"/>
                </a:defRPr>
              </a:lvl8pPr>
              <a:lvl9pPr marL="3657600" indent="0" algn="l" defTabSz="914400" rtl="0" eaLnBrk="1" latinLnBrk="0" hangingPunct="1">
                <a:spcBef>
                  <a:spcPts val="600"/>
                </a:spcBef>
                <a:buSzPct val="80000"/>
                <a:buFont typeface="Arial" pitchFamily="34" charset="0"/>
                <a:buNone/>
                <a:defRPr sz="900" kern="1200">
                  <a:solidFill>
                    <a:schemeClr val="tx1">
                      <a:lumMod val="65000"/>
                      <a:lumOff val="35000"/>
                    </a:schemeClr>
                  </a:solidFill>
                  <a:latin typeface="+mn-lt"/>
                  <a:ea typeface="+mn-ea"/>
                  <a:cs typeface="+mn-cs"/>
                </a:defRPr>
              </a:lvl9pPr>
            </a:lstStyle>
            <a:p>
              <a:pPr>
                <a:lnSpc>
                  <a:spcPct val="100000"/>
                </a:lnSpc>
                <a:spcBef>
                  <a:spcPts val="0"/>
                </a:spcBef>
              </a:pPr>
              <a:r>
                <a:rPr lang="en-US" dirty="0"/>
                <a:t>Indoor water use reduction is discouraged for three important reasons that must be acknowledged by the sustainability community:</a:t>
              </a:r>
            </a:p>
            <a:p>
              <a:pPr marL="342900" indent="-342900">
                <a:lnSpc>
                  <a:spcPct val="100000"/>
                </a:lnSpc>
                <a:spcBef>
                  <a:spcPts val="0"/>
                </a:spcBef>
                <a:buFont typeface="+mj-lt"/>
                <a:buAutoNum type="arabicPeriod"/>
              </a:pPr>
              <a:r>
                <a:rPr lang="en-US" sz="1600" dirty="0"/>
                <a:t>The measures and technologies which reduce water usage are inferior as they typically require further flushing or washing with more water than was originally used, and </a:t>
              </a:r>
            </a:p>
            <a:p>
              <a:pPr marL="342900" indent="-342900">
                <a:lnSpc>
                  <a:spcPct val="100000"/>
                </a:lnSpc>
                <a:spcBef>
                  <a:spcPts val="0"/>
                </a:spcBef>
                <a:buFont typeface="+mj-lt"/>
                <a:buAutoNum type="arabicPeriod"/>
              </a:pPr>
              <a:r>
                <a:rPr lang="en-US" sz="1600" dirty="0"/>
                <a:t>Consumers find water use reduction infuriating and uncomfortable</a:t>
              </a:r>
            </a:p>
            <a:p>
              <a:pPr marL="342900" indent="-342900">
                <a:lnSpc>
                  <a:spcPct val="100000"/>
                </a:lnSpc>
                <a:spcBef>
                  <a:spcPts val="0"/>
                </a:spcBef>
                <a:buFont typeface="+mj-lt"/>
                <a:buAutoNum type="arabicPeriod"/>
              </a:pPr>
              <a:r>
                <a:rPr lang="en-US" sz="1600" dirty="0"/>
                <a:t>Water reduction inherently increases loads for the very water purification that we will be employing, which is among the main features of this sustainable development.</a:t>
              </a:r>
            </a:p>
            <a:p>
              <a:endParaRPr lang="en-US" sz="1400" dirty="0">
                <a:solidFill>
                  <a:schemeClr val="bg2">
                    <a:lumMod val="50000"/>
                  </a:schemeClr>
                </a:solidFill>
              </a:endParaRPr>
            </a:p>
          </p:txBody>
        </p:sp>
      </p:grpSp>
      <p:sp>
        <p:nvSpPr>
          <p:cNvPr id="5" name="TextBox 4">
            <a:extLst>
              <a:ext uri="{FF2B5EF4-FFF2-40B4-BE49-F238E27FC236}">
                <a16:creationId xmlns:a16="http://schemas.microsoft.com/office/drawing/2014/main" id="{CEA9A04B-1A7F-40DC-9358-D08E55905AF7}"/>
              </a:ext>
            </a:extLst>
          </p:cNvPr>
          <p:cNvSpPr txBox="1"/>
          <p:nvPr/>
        </p:nvSpPr>
        <p:spPr>
          <a:xfrm>
            <a:off x="6323435" y="5539350"/>
            <a:ext cx="5361557" cy="1200329"/>
          </a:xfrm>
          <a:prstGeom prst="rect">
            <a:avLst/>
          </a:prstGeom>
          <a:noFill/>
        </p:spPr>
        <p:txBody>
          <a:bodyPr wrap="square" rtlCol="0">
            <a:spAutoFit/>
          </a:bodyPr>
          <a:lstStyle/>
          <a:p>
            <a:r>
              <a:rPr lang="en-US" dirty="0">
                <a:solidFill>
                  <a:srgbClr val="595959"/>
                </a:solidFill>
              </a:rPr>
              <a:t>Water recirculation to potability, combined with evaporation mitigation measures, must therefore be the principal set of solutions to water issues in the Sonoran Desert. </a:t>
            </a:r>
          </a:p>
        </p:txBody>
      </p:sp>
    </p:spTree>
    <p:extLst>
      <p:ext uri="{BB962C8B-B14F-4D97-AF65-F5344CB8AC3E}">
        <p14:creationId xmlns:p14="http://schemas.microsoft.com/office/powerpoint/2010/main" val="99468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fade">
                                      <p:cBhvr>
                                        <p:cTn id="12" dur="500"/>
                                        <p:tgtEl>
                                          <p:spTgt spid="4">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500"/>
                                        <p:tgtEl>
                                          <p:spTgt spid="4">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500"/>
                                        <p:tgtEl>
                                          <p:spTgt spid="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
                                            <p:txEl>
                                              <p:pRg st="10" end="10"/>
                                            </p:txEl>
                                          </p:spTgt>
                                        </p:tgtEl>
                                        <p:attrNameLst>
                                          <p:attrName>style.visibility</p:attrName>
                                        </p:attrNameLst>
                                      </p:cBhvr>
                                      <p:to>
                                        <p:strVal val="visible"/>
                                      </p:to>
                                    </p:set>
                                    <p:animEffect transition="in" filter="fade">
                                      <p:cBhvr>
                                        <p:cTn id="46" dur="500"/>
                                        <p:tgtEl>
                                          <p:spTgt spid="4">
                                            <p:txEl>
                                              <p:pRg st="10" end="10"/>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
                                            <p:txEl>
                                              <p:pRg st="11" end="11"/>
                                            </p:txEl>
                                          </p:spTgt>
                                        </p:tgtEl>
                                        <p:attrNameLst>
                                          <p:attrName>style.visibility</p:attrName>
                                        </p:attrNameLst>
                                      </p:cBhvr>
                                      <p:to>
                                        <p:strVal val="visible"/>
                                      </p:to>
                                    </p:set>
                                    <p:animEffect transition="in" filter="fade">
                                      <p:cBhvr>
                                        <p:cTn id="54" dur="500"/>
                                        <p:tgtEl>
                                          <p:spTgt spid="4">
                                            <p:txEl>
                                              <p:pRg st="11" end="11"/>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fade">
                                      <p:cBhvr>
                                        <p:cTn id="62" dur="500"/>
                                        <p:tgtEl>
                                          <p:spTgt spid="4">
                                            <p:txEl>
                                              <p:pRg st="12" end="12"/>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500"/>
                                        <p:tgtEl>
                                          <p:spTgt spid="3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
                                            <p:txEl>
                                              <p:pRg st="3" end="3"/>
                                            </p:txEl>
                                          </p:spTgt>
                                        </p:tgtEl>
                                        <p:attrNameLst>
                                          <p:attrName>style.visibility</p:attrName>
                                        </p:attrNameLst>
                                      </p:cBhvr>
                                      <p:to>
                                        <p:strVal val="visible"/>
                                      </p:to>
                                    </p:set>
                                    <p:animEffect transition="in" filter="fade">
                                      <p:cBhvr>
                                        <p:cTn id="70" dur="500"/>
                                        <p:tgtEl>
                                          <p:spTgt spid="4">
                                            <p:txEl>
                                              <p:pRg st="3" end="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5">
                                            <p:txEl>
                                              <p:pRg st="0" end="0"/>
                                            </p:txEl>
                                          </p:spTgt>
                                        </p:tgtEl>
                                        <p:attrNameLst>
                                          <p:attrName>style.visibility</p:attrName>
                                        </p:attrNameLst>
                                      </p:cBhvr>
                                      <p:to>
                                        <p:strVal val="visible"/>
                                      </p:to>
                                    </p:set>
                                    <p:animEffect transition="in" filter="fade">
                                      <p:cBhvr>
                                        <p:cTn id="8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AD022C-29C7-4ABC-8F5A-B5DAFC63DB4E}"/>
              </a:ext>
            </a:extLst>
          </p:cNvPr>
          <p:cNvSpPr/>
          <p:nvPr/>
        </p:nvSpPr>
        <p:spPr>
          <a:xfrm>
            <a:off x="1219201" y="1018655"/>
            <a:ext cx="4571999" cy="5300142"/>
          </a:xfrm>
          <a:prstGeom prst="rect">
            <a:avLst/>
          </a:prstGeom>
          <a:gradFill flip="none" rotWithShape="1">
            <a:gsLst>
              <a:gs pos="0">
                <a:srgbClr val="73A534">
                  <a:tint val="66000"/>
                  <a:satMod val="160000"/>
                </a:srgbClr>
              </a:gs>
              <a:gs pos="50000">
                <a:srgbClr val="73A534">
                  <a:tint val="44500"/>
                  <a:satMod val="160000"/>
                </a:srgbClr>
              </a:gs>
              <a:gs pos="100000">
                <a:srgbClr val="73A534">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268593" y="1018656"/>
            <a:ext cx="4571999" cy="5552525"/>
          </a:xfrm>
        </p:spPr>
        <p:txBody>
          <a:bodyPr>
            <a:noAutofit/>
          </a:bodyPr>
          <a:lstStyle/>
          <a:p>
            <a:pPr>
              <a:spcBef>
                <a:spcPts val="0"/>
              </a:spcBef>
            </a:pPr>
            <a:r>
              <a:rPr lang="en-US" sz="2000" b="1" dirty="0"/>
              <a:t>The following are the top 15 sustainable and green building materials in construction</a:t>
            </a:r>
            <a:r>
              <a:rPr lang="en-US" sz="2000" dirty="0"/>
              <a:t>:</a:t>
            </a:r>
          </a:p>
          <a:p>
            <a:pPr marL="342900" indent="-342900">
              <a:spcBef>
                <a:spcPts val="0"/>
              </a:spcBef>
              <a:buFont typeface="+mj-lt"/>
              <a:buAutoNum type="arabicPeriod"/>
            </a:pPr>
            <a:r>
              <a:rPr lang="en-US" sz="2000" dirty="0"/>
              <a:t>Bamboo</a:t>
            </a:r>
          </a:p>
          <a:p>
            <a:pPr marL="342900" indent="-342900">
              <a:spcBef>
                <a:spcPts val="0"/>
              </a:spcBef>
              <a:buFont typeface="+mj-lt"/>
              <a:buAutoNum type="arabicPeriod"/>
            </a:pPr>
            <a:r>
              <a:rPr lang="en-US" sz="2000" dirty="0"/>
              <a:t>Precast Concrete Slabs</a:t>
            </a:r>
          </a:p>
          <a:p>
            <a:pPr marL="342900" indent="-342900">
              <a:spcBef>
                <a:spcPts val="0"/>
              </a:spcBef>
              <a:buFont typeface="+mj-lt"/>
              <a:buAutoNum type="arabicPeriod"/>
            </a:pPr>
            <a:r>
              <a:rPr lang="en-US" sz="2000" dirty="0"/>
              <a:t>Cork</a:t>
            </a:r>
          </a:p>
          <a:p>
            <a:pPr marL="342900" indent="-342900">
              <a:spcBef>
                <a:spcPts val="0"/>
              </a:spcBef>
              <a:buFont typeface="+mj-lt"/>
              <a:buAutoNum type="arabicPeriod"/>
            </a:pPr>
            <a:r>
              <a:rPr lang="en-US" sz="2000" dirty="0"/>
              <a:t>Straw Bales</a:t>
            </a:r>
          </a:p>
          <a:p>
            <a:pPr marL="342900" indent="-342900">
              <a:spcBef>
                <a:spcPts val="0"/>
              </a:spcBef>
              <a:buFont typeface="+mj-lt"/>
              <a:buAutoNum type="arabicPeriod"/>
            </a:pPr>
            <a:r>
              <a:rPr lang="en-US" sz="2000" dirty="0"/>
              <a:t>Recycled Plastic</a:t>
            </a:r>
          </a:p>
          <a:p>
            <a:pPr marL="342900" indent="-342900">
              <a:spcBef>
                <a:spcPts val="0"/>
              </a:spcBef>
              <a:buFont typeface="+mj-lt"/>
              <a:buAutoNum type="arabicPeriod"/>
            </a:pPr>
            <a:r>
              <a:rPr lang="en-US" sz="2000" dirty="0"/>
              <a:t>Reclaimed Wood</a:t>
            </a:r>
          </a:p>
          <a:p>
            <a:pPr marL="342900" indent="-342900">
              <a:spcBef>
                <a:spcPts val="0"/>
              </a:spcBef>
              <a:buFont typeface="+mj-lt"/>
              <a:buAutoNum type="arabicPeriod"/>
            </a:pPr>
            <a:r>
              <a:rPr lang="en-US" sz="2000" dirty="0"/>
              <a:t>Reclaimed or Recycled Steel</a:t>
            </a:r>
          </a:p>
          <a:p>
            <a:pPr marL="342900" indent="-342900">
              <a:spcBef>
                <a:spcPts val="0"/>
              </a:spcBef>
              <a:buFont typeface="+mj-lt"/>
              <a:buAutoNum type="arabicPeriod"/>
            </a:pPr>
            <a:r>
              <a:rPr lang="en-US" sz="2000" dirty="0"/>
              <a:t>Plant-based Polyurethane Rigid Foam</a:t>
            </a:r>
          </a:p>
          <a:p>
            <a:pPr marL="342900" indent="-342900">
              <a:spcBef>
                <a:spcPts val="0"/>
              </a:spcBef>
              <a:buFont typeface="+mj-lt"/>
              <a:buAutoNum type="arabicPeriod"/>
            </a:pPr>
            <a:r>
              <a:rPr lang="en-US" sz="2000" dirty="0"/>
              <a:t>Sheep’s Wool</a:t>
            </a:r>
          </a:p>
          <a:p>
            <a:pPr marL="342900" indent="-342900">
              <a:spcBef>
                <a:spcPts val="0"/>
              </a:spcBef>
              <a:buFont typeface="+mj-lt"/>
              <a:buAutoNum type="arabicPeriod"/>
            </a:pPr>
            <a:r>
              <a:rPr lang="en-US" sz="2000" dirty="0"/>
              <a:t>Rammed Earth</a:t>
            </a:r>
          </a:p>
          <a:p>
            <a:pPr marL="342900" indent="-342900">
              <a:spcBef>
                <a:spcPts val="0"/>
              </a:spcBef>
              <a:buFont typeface="+mj-lt"/>
              <a:buAutoNum type="arabicPeriod"/>
            </a:pPr>
            <a:r>
              <a:rPr lang="en-US" sz="2000" dirty="0"/>
              <a:t>Hempcrete</a:t>
            </a:r>
          </a:p>
          <a:p>
            <a:pPr marL="342900" indent="-342900">
              <a:spcBef>
                <a:spcPts val="0"/>
              </a:spcBef>
              <a:buFont typeface="+mj-lt"/>
              <a:buAutoNum type="arabicPeriod"/>
            </a:pPr>
            <a:r>
              <a:rPr lang="en-US" sz="2000" dirty="0"/>
              <a:t>Mycelium</a:t>
            </a:r>
          </a:p>
          <a:p>
            <a:pPr marL="342900" indent="-342900">
              <a:spcBef>
                <a:spcPts val="0"/>
              </a:spcBef>
              <a:buFont typeface="+mj-lt"/>
              <a:buAutoNum type="arabicPeriod"/>
            </a:pPr>
            <a:r>
              <a:rPr lang="en-US" sz="2000" dirty="0"/>
              <a:t>Ferrock</a:t>
            </a:r>
          </a:p>
          <a:p>
            <a:pPr marL="342900" indent="-342900">
              <a:spcBef>
                <a:spcPts val="0"/>
              </a:spcBef>
              <a:buFont typeface="+mj-lt"/>
              <a:buAutoNum type="arabicPeriod"/>
            </a:pPr>
            <a:r>
              <a:rPr lang="en-US" sz="2000" dirty="0"/>
              <a:t>Timbercrete</a:t>
            </a:r>
          </a:p>
          <a:p>
            <a:pPr marL="342900" indent="-342900">
              <a:spcBef>
                <a:spcPts val="0"/>
              </a:spcBef>
              <a:buFont typeface="+mj-lt"/>
              <a:buAutoNum type="arabicPeriod"/>
            </a:pPr>
            <a:r>
              <a:rPr lang="en-US" sz="2000" dirty="0"/>
              <a:t>Terrazzo</a:t>
            </a:r>
          </a:p>
          <a:p>
            <a:pPr>
              <a:spcBef>
                <a:spcPts val="0"/>
              </a:spcBef>
            </a:pPr>
            <a:endParaRPr lang="en-US" dirty="0"/>
          </a:p>
          <a:p>
            <a:pPr marL="342900" indent="-342900">
              <a:spcBef>
                <a:spcPts val="0"/>
              </a:spcBef>
              <a:buFont typeface="+mj-lt"/>
              <a:buAutoNum type="arabicPeriod"/>
            </a:pPr>
            <a:endParaRPr lang="en-US" dirty="0"/>
          </a:p>
          <a:p>
            <a:pPr>
              <a:spcBef>
                <a:spcPts val="0"/>
              </a:spcBef>
            </a:pPr>
            <a:endParaRPr lang="en-US" sz="1400" dirty="0">
              <a:solidFill>
                <a:schemeClr val="bg2">
                  <a:lumMod val="50000"/>
                </a:schemeClr>
              </a:solidFill>
            </a:endParaRPr>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83063"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07162"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D: Materials &amp; Resources</a:t>
            </a:r>
          </a:p>
        </p:txBody>
      </p:sp>
      <p:sp>
        <p:nvSpPr>
          <p:cNvPr id="17" name="Flowchart: Connector 16">
            <a:extLst>
              <a:ext uri="{FF2B5EF4-FFF2-40B4-BE49-F238E27FC236}">
                <a16:creationId xmlns:a16="http://schemas.microsoft.com/office/drawing/2014/main" id="{7CB7BE26-C869-4B18-A2FE-C47150745349}"/>
              </a:ext>
            </a:extLst>
          </p:cNvPr>
          <p:cNvSpPr/>
          <p:nvPr/>
        </p:nvSpPr>
        <p:spPr>
          <a:xfrm>
            <a:off x="8363546" y="4648200"/>
            <a:ext cx="1264919" cy="1143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Icon&#10;&#10;Description automatically generated">
            <a:extLst>
              <a:ext uri="{FF2B5EF4-FFF2-40B4-BE49-F238E27FC236}">
                <a16:creationId xmlns:a16="http://schemas.microsoft.com/office/drawing/2014/main" id="{B80ADBFC-1888-442C-9CD1-CF9D10B65476}"/>
              </a:ext>
            </a:extLst>
          </p:cNvPr>
          <p:cNvPicPr>
            <a:picLocks noChangeAspect="1"/>
          </p:cNvPicPr>
          <p:nvPr/>
        </p:nvPicPr>
        <p:blipFill>
          <a:blip r:embed="rId4"/>
          <a:stretch>
            <a:fillRect/>
          </a:stretch>
        </p:blipFill>
        <p:spPr>
          <a:xfrm>
            <a:off x="8363546" y="4648201"/>
            <a:ext cx="1211233" cy="1121611"/>
          </a:xfrm>
          <a:prstGeom prst="rect">
            <a:avLst/>
          </a:prstGeom>
        </p:spPr>
      </p:pic>
    </p:spTree>
    <p:extLst>
      <p:ext uri="{BB962C8B-B14F-4D97-AF65-F5344CB8AC3E}">
        <p14:creationId xmlns:p14="http://schemas.microsoft.com/office/powerpoint/2010/main" val="194986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0-#ppt_w/2"/>
                                          </p:val>
                                        </p:tav>
                                        <p:tav tm="100000">
                                          <p:val>
                                            <p:strVal val="#ppt_x"/>
                                          </p:val>
                                        </p:tav>
                                      </p:tavLst>
                                    </p:anim>
                                    <p:anim calcmode="lin" valueType="num">
                                      <p:cBhvr additive="base">
                                        <p:cTn id="12" dur="125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10" presetClass="entr" presetSubtype="0" fill="hold"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fade">
                                      <p:cBhvr>
                                        <p:cTn id="24" dur="1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fade">
                                      <p:cBhvr>
                                        <p:cTn id="29" dur="10"/>
                                        <p:tgtEl>
                                          <p:spTgt spid="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Effect transition="in" filter="fade">
                                      <p:cBhvr>
                                        <p:cTn id="34" dur="10"/>
                                        <p:tgtEl>
                                          <p:spTgt spid="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
                                        <p:tgtEl>
                                          <p:spTgt spid="4">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Effect transition="in" filter="fade">
                                      <p:cBhvr>
                                        <p:cTn id="44" dur="1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
                                        <p:tgtEl>
                                          <p:spTgt spid="4">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
                                            <p:txEl>
                                              <p:pRg st="7" end="7"/>
                                            </p:txEl>
                                          </p:spTgt>
                                        </p:tgtEl>
                                        <p:attrNameLst>
                                          <p:attrName>style.visibility</p:attrName>
                                        </p:attrNameLst>
                                      </p:cBhvr>
                                      <p:to>
                                        <p:strVal val="visible"/>
                                      </p:to>
                                    </p:set>
                                    <p:animEffect transition="in" filter="fade">
                                      <p:cBhvr>
                                        <p:cTn id="54" dur="10"/>
                                        <p:tgtEl>
                                          <p:spTgt spid="4">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animEffect transition="in" filter="fade">
                                      <p:cBhvr>
                                        <p:cTn id="59" dur="10"/>
                                        <p:tgtEl>
                                          <p:spTgt spid="4">
                                            <p:txEl>
                                              <p:pRg st="8" end="8"/>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
                                            <p:txEl>
                                              <p:pRg st="9" end="9"/>
                                            </p:txEl>
                                          </p:spTgt>
                                        </p:tgtEl>
                                        <p:attrNameLst>
                                          <p:attrName>style.visibility</p:attrName>
                                        </p:attrNameLst>
                                      </p:cBhvr>
                                      <p:to>
                                        <p:strVal val="visible"/>
                                      </p:to>
                                    </p:set>
                                    <p:animEffect transition="in" filter="fade">
                                      <p:cBhvr>
                                        <p:cTn id="64" dur="10"/>
                                        <p:tgtEl>
                                          <p:spTgt spid="4">
                                            <p:txEl>
                                              <p:pRg st="9" end="9"/>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xEl>
                                              <p:pRg st="10" end="10"/>
                                            </p:txEl>
                                          </p:spTgt>
                                        </p:tgtEl>
                                        <p:attrNameLst>
                                          <p:attrName>style.visibility</p:attrName>
                                        </p:attrNameLst>
                                      </p:cBhvr>
                                      <p:to>
                                        <p:strVal val="visible"/>
                                      </p:to>
                                    </p:set>
                                    <p:animEffect transition="in" filter="fade">
                                      <p:cBhvr>
                                        <p:cTn id="69" dur="10"/>
                                        <p:tgtEl>
                                          <p:spTgt spid="4">
                                            <p:txEl>
                                              <p:pRg st="10" end="1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4">
                                            <p:txEl>
                                              <p:pRg st="11" end="11"/>
                                            </p:txEl>
                                          </p:spTgt>
                                        </p:tgtEl>
                                        <p:attrNameLst>
                                          <p:attrName>style.visibility</p:attrName>
                                        </p:attrNameLst>
                                      </p:cBhvr>
                                      <p:to>
                                        <p:strVal val="visible"/>
                                      </p:to>
                                    </p:set>
                                    <p:animEffect transition="in" filter="fade">
                                      <p:cBhvr>
                                        <p:cTn id="74" dur="10"/>
                                        <p:tgtEl>
                                          <p:spTgt spid="4">
                                            <p:txEl>
                                              <p:pRg st="11" end="1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4">
                                            <p:txEl>
                                              <p:pRg st="12" end="12"/>
                                            </p:txEl>
                                          </p:spTgt>
                                        </p:tgtEl>
                                        <p:attrNameLst>
                                          <p:attrName>style.visibility</p:attrName>
                                        </p:attrNameLst>
                                      </p:cBhvr>
                                      <p:to>
                                        <p:strVal val="visible"/>
                                      </p:to>
                                    </p:set>
                                    <p:animEffect transition="in" filter="fade">
                                      <p:cBhvr>
                                        <p:cTn id="79" dur="10"/>
                                        <p:tgtEl>
                                          <p:spTgt spid="4">
                                            <p:txEl>
                                              <p:pRg st="12" end="1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4">
                                            <p:txEl>
                                              <p:pRg st="13" end="13"/>
                                            </p:txEl>
                                          </p:spTgt>
                                        </p:tgtEl>
                                        <p:attrNameLst>
                                          <p:attrName>style.visibility</p:attrName>
                                        </p:attrNameLst>
                                      </p:cBhvr>
                                      <p:to>
                                        <p:strVal val="visible"/>
                                      </p:to>
                                    </p:set>
                                    <p:animEffect transition="in" filter="fade">
                                      <p:cBhvr>
                                        <p:cTn id="84" dur="10"/>
                                        <p:tgtEl>
                                          <p:spTgt spid="4">
                                            <p:txEl>
                                              <p:pRg st="13" end="13"/>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
                                            <p:txEl>
                                              <p:pRg st="14" end="14"/>
                                            </p:txEl>
                                          </p:spTgt>
                                        </p:tgtEl>
                                        <p:attrNameLst>
                                          <p:attrName>style.visibility</p:attrName>
                                        </p:attrNameLst>
                                      </p:cBhvr>
                                      <p:to>
                                        <p:strVal val="visible"/>
                                      </p:to>
                                    </p:set>
                                    <p:animEffect transition="in" filter="fade">
                                      <p:cBhvr>
                                        <p:cTn id="89" dur="10"/>
                                        <p:tgtEl>
                                          <p:spTgt spid="4">
                                            <p:txEl>
                                              <p:pRg st="14" end="14"/>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4">
                                            <p:txEl>
                                              <p:pRg st="15" end="15"/>
                                            </p:txEl>
                                          </p:spTgt>
                                        </p:tgtEl>
                                        <p:attrNameLst>
                                          <p:attrName>style.visibility</p:attrName>
                                        </p:attrNameLst>
                                      </p:cBhvr>
                                      <p:to>
                                        <p:strVal val="visible"/>
                                      </p:to>
                                    </p:set>
                                    <p:animEffect transition="in" filter="fade">
                                      <p:cBhvr>
                                        <p:cTn id="94" dur="1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73450" y="1025439"/>
            <a:ext cx="5025552" cy="5552525"/>
          </a:xfrm>
        </p:spPr>
        <p:txBody>
          <a:bodyPr>
            <a:noAutofit/>
          </a:bodyPr>
          <a:lstStyle/>
          <a:p>
            <a:pPr>
              <a:spcBef>
                <a:spcPts val="0"/>
              </a:spcBef>
            </a:pPr>
            <a:r>
              <a:rPr lang="en-US" b="1" dirty="0"/>
              <a:t>Most all of the top 15 sustainable and green building materials are to be used in both commercial and residential construction.</a:t>
            </a:r>
          </a:p>
          <a:p>
            <a:pPr>
              <a:spcBef>
                <a:spcPts val="0"/>
              </a:spcBef>
            </a:pPr>
            <a:endParaRPr lang="en-US" b="1" dirty="0"/>
          </a:p>
          <a:p>
            <a:pPr marL="342900" indent="-342900">
              <a:spcBef>
                <a:spcPts val="0"/>
              </a:spcBef>
              <a:buFont typeface="+mj-lt"/>
              <a:buAutoNum type="arabicPeriod"/>
            </a:pPr>
            <a:r>
              <a:rPr lang="en-US" dirty="0"/>
              <a:t>Bamboo is a strong, resilient, wholly renewable flooring, countertop, rug, furniture, and textile material. </a:t>
            </a:r>
          </a:p>
          <a:p>
            <a:pPr marL="342900" indent="-342900">
              <a:spcBef>
                <a:spcPts val="0"/>
              </a:spcBef>
              <a:buFont typeface="+mj-lt"/>
              <a:buAutoNum type="arabicPeriod"/>
            </a:pPr>
            <a:r>
              <a:rPr lang="en-US" dirty="0"/>
              <a:t>Precast Concrete/</a:t>
            </a:r>
            <a:r>
              <a:rPr lang="en-US" dirty="0" err="1"/>
              <a:t>Fibercrete</a:t>
            </a:r>
            <a:r>
              <a:rPr lang="en-US" dirty="0"/>
              <a:t> Slabs will be used for the secure estate fencing throughout the community.</a:t>
            </a:r>
          </a:p>
          <a:p>
            <a:pPr marL="342900" indent="-342900">
              <a:spcBef>
                <a:spcPts val="0"/>
              </a:spcBef>
              <a:buFont typeface="+mj-lt"/>
              <a:buAutoNum type="arabicPeriod"/>
            </a:pPr>
            <a:r>
              <a:rPr lang="en-US" dirty="0"/>
              <a:t>Cork can be utilized in both kitchen and bath applications, and it is wonderfully comfortable underfoot and as a mitigation to joint damage.</a:t>
            </a:r>
          </a:p>
          <a:p>
            <a:pPr marL="342900" indent="-342900">
              <a:spcBef>
                <a:spcPts val="0"/>
              </a:spcBef>
              <a:buFont typeface="+mj-lt"/>
              <a:buAutoNum type="arabicPeriod"/>
            </a:pPr>
            <a:r>
              <a:rPr lang="en-US" dirty="0"/>
              <a:t>Straw Bales for fine home construction have been perfected by an architect, who has produced mansions with haybale construction.</a:t>
            </a:r>
          </a:p>
          <a:p>
            <a:pPr marL="342900" indent="-342900">
              <a:spcBef>
                <a:spcPts val="0"/>
              </a:spcBef>
              <a:buFont typeface="+mj-lt"/>
              <a:buAutoNum type="arabicPeriod"/>
            </a:pPr>
            <a:r>
              <a:rPr lang="en-US" dirty="0"/>
              <a:t>Recycled Plastics are used in some of the solar energy substrates and small-scale wind turbines</a:t>
            </a:r>
          </a:p>
          <a:p>
            <a:pPr marL="342900" indent="-342900">
              <a:spcBef>
                <a:spcPts val="0"/>
              </a:spcBef>
              <a:buFont typeface="+mj-lt"/>
              <a:buAutoNum type="arabicPeriod"/>
            </a:pPr>
            <a:r>
              <a:rPr lang="en-US" dirty="0"/>
              <a:t>Reclaimed Wood may be used to form naturalistic partitions and interior siding.</a:t>
            </a:r>
          </a:p>
          <a:p>
            <a:pPr>
              <a:spcBef>
                <a:spcPts val="0"/>
              </a:spcBef>
            </a:pPr>
            <a:endParaRPr lang="en-US" sz="1400" dirty="0">
              <a:solidFill>
                <a:schemeClr val="bg2">
                  <a:lumMod val="50000"/>
                </a:schemeClr>
              </a:solidFill>
            </a:endParaRPr>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82511" y="996450"/>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07162"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D: Materials &amp; Resources</a:t>
            </a:r>
          </a:p>
        </p:txBody>
      </p:sp>
      <p:grpSp>
        <p:nvGrpSpPr>
          <p:cNvPr id="18" name="Group 17">
            <a:extLst>
              <a:ext uri="{FF2B5EF4-FFF2-40B4-BE49-F238E27FC236}">
                <a16:creationId xmlns:a16="http://schemas.microsoft.com/office/drawing/2014/main" id="{595529DA-CBC7-4D80-B3AA-E27FCE35895A}"/>
              </a:ext>
            </a:extLst>
          </p:cNvPr>
          <p:cNvGrpSpPr/>
          <p:nvPr/>
        </p:nvGrpSpPr>
        <p:grpSpPr>
          <a:xfrm>
            <a:off x="6082511" y="1314507"/>
            <a:ext cx="5628226" cy="4476695"/>
            <a:chOff x="6080923" y="1314506"/>
            <a:chExt cx="5628226" cy="4476695"/>
          </a:xfrm>
        </p:grpSpPr>
        <p:grpSp>
          <p:nvGrpSpPr>
            <p:cNvPr id="12" name="Group 11">
              <a:extLst>
                <a:ext uri="{FF2B5EF4-FFF2-40B4-BE49-F238E27FC236}">
                  <a16:creationId xmlns:a16="http://schemas.microsoft.com/office/drawing/2014/main" id="{8C5BFBE1-D3E4-48C8-8B9F-31D33AEC75CE}"/>
                </a:ext>
              </a:extLst>
            </p:cNvPr>
            <p:cNvGrpSpPr/>
            <p:nvPr/>
          </p:nvGrpSpPr>
          <p:grpSpPr>
            <a:xfrm>
              <a:off x="6080923" y="1314506"/>
              <a:ext cx="5628226" cy="2504983"/>
              <a:chOff x="6104986" y="3293762"/>
              <a:chExt cx="5628226" cy="2504983"/>
            </a:xfrm>
          </p:grpSpPr>
          <p:pic>
            <p:nvPicPr>
              <p:cNvPr id="7" name="Picture 6" descr="A picture containing indoor, floor, wall, ceiling&#10;&#10;Description automatically generated">
                <a:extLst>
                  <a:ext uri="{FF2B5EF4-FFF2-40B4-BE49-F238E27FC236}">
                    <a16:creationId xmlns:a16="http://schemas.microsoft.com/office/drawing/2014/main" id="{46896E3D-667D-4CDB-84EE-E33940614541}"/>
                  </a:ext>
                </a:extLst>
              </p:cNvPr>
              <p:cNvPicPr>
                <a:picLocks noChangeAspect="1"/>
              </p:cNvPicPr>
              <p:nvPr/>
            </p:nvPicPr>
            <p:blipFill>
              <a:blip r:embed="rId4"/>
              <a:stretch>
                <a:fillRect/>
              </a:stretch>
            </p:blipFill>
            <p:spPr>
              <a:xfrm>
                <a:off x="6104986" y="3293763"/>
                <a:ext cx="3342226" cy="2504982"/>
              </a:xfrm>
              <a:prstGeom prst="rect">
                <a:avLst/>
              </a:prstGeom>
            </p:spPr>
          </p:pic>
          <p:pic>
            <p:nvPicPr>
              <p:cNvPr id="9" name="Picture 8" descr="A kitchen with black cabinets&#10;&#10;Description automatically generated with low confidence">
                <a:extLst>
                  <a:ext uri="{FF2B5EF4-FFF2-40B4-BE49-F238E27FC236}">
                    <a16:creationId xmlns:a16="http://schemas.microsoft.com/office/drawing/2014/main" id="{A1643B78-A355-472C-B8CC-37F8662D9EE2}"/>
                  </a:ext>
                </a:extLst>
              </p:cNvPr>
              <p:cNvPicPr>
                <a:picLocks noChangeAspect="1"/>
              </p:cNvPicPr>
              <p:nvPr/>
            </p:nvPicPr>
            <p:blipFill>
              <a:blip r:embed="rId5"/>
              <a:stretch>
                <a:fillRect/>
              </a:stretch>
            </p:blipFill>
            <p:spPr>
              <a:xfrm>
                <a:off x="9426192" y="3293762"/>
                <a:ext cx="2307020" cy="2504981"/>
              </a:xfrm>
              <a:prstGeom prst="rect">
                <a:avLst/>
              </a:prstGeom>
            </p:spPr>
          </p:pic>
        </p:grpSp>
        <p:pic>
          <p:nvPicPr>
            <p:cNvPr id="14" name="Picture 13" descr="A couch in a room&#10;&#10;Description automatically generated with medium confidence">
              <a:extLst>
                <a:ext uri="{FF2B5EF4-FFF2-40B4-BE49-F238E27FC236}">
                  <a16:creationId xmlns:a16="http://schemas.microsoft.com/office/drawing/2014/main" id="{622216EB-6091-4F30-BD4E-502B61BD4D71}"/>
                </a:ext>
              </a:extLst>
            </p:cNvPr>
            <p:cNvPicPr>
              <a:picLocks noChangeAspect="1"/>
            </p:cNvPicPr>
            <p:nvPr/>
          </p:nvPicPr>
          <p:blipFill>
            <a:blip r:embed="rId6"/>
            <a:stretch>
              <a:fillRect/>
            </a:stretch>
          </p:blipFill>
          <p:spPr>
            <a:xfrm>
              <a:off x="6080923" y="3810001"/>
              <a:ext cx="3321206" cy="1981200"/>
            </a:xfrm>
            <a:prstGeom prst="rect">
              <a:avLst/>
            </a:prstGeom>
          </p:spPr>
        </p:pic>
        <p:pic>
          <p:nvPicPr>
            <p:cNvPr id="17" name="Picture 16" descr="A picture containing fabric&#10;&#10;Description automatically generated">
              <a:extLst>
                <a:ext uri="{FF2B5EF4-FFF2-40B4-BE49-F238E27FC236}">
                  <a16:creationId xmlns:a16="http://schemas.microsoft.com/office/drawing/2014/main" id="{F0377E42-E19D-4C2F-B54D-9041A4434A15}"/>
                </a:ext>
              </a:extLst>
            </p:cNvPr>
            <p:cNvPicPr>
              <a:picLocks noChangeAspect="1"/>
            </p:cNvPicPr>
            <p:nvPr/>
          </p:nvPicPr>
          <p:blipFill>
            <a:blip r:embed="rId7"/>
            <a:stretch>
              <a:fillRect/>
            </a:stretch>
          </p:blipFill>
          <p:spPr>
            <a:xfrm>
              <a:off x="9402129" y="3801701"/>
              <a:ext cx="2307020" cy="1989500"/>
            </a:xfrm>
            <a:prstGeom prst="rect">
              <a:avLst/>
            </a:prstGeom>
          </p:spPr>
        </p:pic>
      </p:grpSp>
      <p:pic>
        <p:nvPicPr>
          <p:cNvPr id="20" name="Picture 19" descr="A picture containing building, wooden, wood, concrete&#10;&#10;Description automatically generated">
            <a:extLst>
              <a:ext uri="{FF2B5EF4-FFF2-40B4-BE49-F238E27FC236}">
                <a16:creationId xmlns:a16="http://schemas.microsoft.com/office/drawing/2014/main" id="{5B0E20B4-1900-478C-AB7C-2B8F68340741}"/>
              </a:ext>
            </a:extLst>
          </p:cNvPr>
          <p:cNvPicPr>
            <a:picLocks noChangeAspect="1"/>
          </p:cNvPicPr>
          <p:nvPr/>
        </p:nvPicPr>
        <p:blipFill>
          <a:blip r:embed="rId8"/>
          <a:stretch>
            <a:fillRect/>
          </a:stretch>
        </p:blipFill>
        <p:spPr>
          <a:xfrm>
            <a:off x="6096001" y="1312235"/>
            <a:ext cx="5614737" cy="4478966"/>
          </a:xfrm>
          <a:prstGeom prst="rect">
            <a:avLst/>
          </a:prstGeom>
        </p:spPr>
      </p:pic>
      <p:grpSp>
        <p:nvGrpSpPr>
          <p:cNvPr id="25" name="Group 24">
            <a:extLst>
              <a:ext uri="{FF2B5EF4-FFF2-40B4-BE49-F238E27FC236}">
                <a16:creationId xmlns:a16="http://schemas.microsoft.com/office/drawing/2014/main" id="{6D9F15D2-AD66-4FD1-B759-5B53D1E23DE2}"/>
              </a:ext>
            </a:extLst>
          </p:cNvPr>
          <p:cNvGrpSpPr/>
          <p:nvPr/>
        </p:nvGrpSpPr>
        <p:grpSpPr>
          <a:xfrm>
            <a:off x="6061492" y="1312233"/>
            <a:ext cx="5749509" cy="4487268"/>
            <a:chOff x="6059903" y="1312233"/>
            <a:chExt cx="5749509" cy="4487268"/>
          </a:xfrm>
        </p:grpSpPr>
        <p:sp>
          <p:nvSpPr>
            <p:cNvPr id="23" name="Rectangle 22">
              <a:extLst>
                <a:ext uri="{FF2B5EF4-FFF2-40B4-BE49-F238E27FC236}">
                  <a16:creationId xmlns:a16="http://schemas.microsoft.com/office/drawing/2014/main" id="{D5AA3B73-2F37-4C0D-B7B5-DE5311FE707C}"/>
                </a:ext>
              </a:extLst>
            </p:cNvPr>
            <p:cNvSpPr/>
            <p:nvPr/>
          </p:nvSpPr>
          <p:spPr>
            <a:xfrm>
              <a:off x="6059903" y="1312233"/>
              <a:ext cx="5749509" cy="4487268"/>
            </a:xfrm>
            <a:prstGeom prst="rect">
              <a:avLst/>
            </a:prstGeom>
            <a:solidFill>
              <a:srgbClr val="FFDE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picture containing floor, indoor, wall, building&#10;&#10;Description automatically generated">
              <a:extLst>
                <a:ext uri="{FF2B5EF4-FFF2-40B4-BE49-F238E27FC236}">
                  <a16:creationId xmlns:a16="http://schemas.microsoft.com/office/drawing/2014/main" id="{E9098FB8-4FBE-4C4A-9602-1C7A6D60D62C}"/>
                </a:ext>
              </a:extLst>
            </p:cNvPr>
            <p:cNvPicPr>
              <a:picLocks noChangeAspect="1"/>
            </p:cNvPicPr>
            <p:nvPr/>
          </p:nvPicPr>
          <p:blipFill>
            <a:blip r:embed="rId9"/>
            <a:stretch>
              <a:fillRect/>
            </a:stretch>
          </p:blipFill>
          <p:spPr>
            <a:xfrm>
              <a:off x="7418250" y="1312233"/>
              <a:ext cx="3020607" cy="4487268"/>
            </a:xfrm>
            <a:prstGeom prst="rect">
              <a:avLst/>
            </a:prstGeom>
          </p:spPr>
        </p:pic>
      </p:grpSp>
      <p:pic>
        <p:nvPicPr>
          <p:cNvPr id="29" name="Picture 28" descr="A picture containing grass, outdoor, tree, house&#10;&#10;Description automatically generated">
            <a:extLst>
              <a:ext uri="{FF2B5EF4-FFF2-40B4-BE49-F238E27FC236}">
                <a16:creationId xmlns:a16="http://schemas.microsoft.com/office/drawing/2014/main" id="{9D58E768-7D89-4A4A-8FB9-1A5FE5BC4B0E}"/>
              </a:ext>
            </a:extLst>
          </p:cNvPr>
          <p:cNvPicPr>
            <a:picLocks noChangeAspect="1"/>
          </p:cNvPicPr>
          <p:nvPr/>
        </p:nvPicPr>
        <p:blipFill>
          <a:blip r:embed="rId10"/>
          <a:stretch>
            <a:fillRect/>
          </a:stretch>
        </p:blipFill>
        <p:spPr>
          <a:xfrm>
            <a:off x="6061492" y="1322047"/>
            <a:ext cx="5749509" cy="4469154"/>
          </a:xfrm>
          <a:prstGeom prst="rect">
            <a:avLst/>
          </a:prstGeom>
        </p:spPr>
      </p:pic>
      <p:grpSp>
        <p:nvGrpSpPr>
          <p:cNvPr id="36" name="Group 35">
            <a:extLst>
              <a:ext uri="{FF2B5EF4-FFF2-40B4-BE49-F238E27FC236}">
                <a16:creationId xmlns:a16="http://schemas.microsoft.com/office/drawing/2014/main" id="{86CA5B91-F67C-4B9E-94C3-B8BCF20F193F}"/>
              </a:ext>
            </a:extLst>
          </p:cNvPr>
          <p:cNvGrpSpPr/>
          <p:nvPr/>
        </p:nvGrpSpPr>
        <p:grpSpPr>
          <a:xfrm>
            <a:off x="6048482" y="1302419"/>
            <a:ext cx="5762518" cy="4497082"/>
            <a:chOff x="6046894" y="1302419"/>
            <a:chExt cx="5762518" cy="4497082"/>
          </a:xfrm>
        </p:grpSpPr>
        <p:sp>
          <p:nvSpPr>
            <p:cNvPr id="33" name="Rectangle 32">
              <a:extLst>
                <a:ext uri="{FF2B5EF4-FFF2-40B4-BE49-F238E27FC236}">
                  <a16:creationId xmlns:a16="http://schemas.microsoft.com/office/drawing/2014/main" id="{37981481-9729-48CD-8B31-2165146E083E}"/>
                </a:ext>
              </a:extLst>
            </p:cNvPr>
            <p:cNvSpPr/>
            <p:nvPr/>
          </p:nvSpPr>
          <p:spPr>
            <a:xfrm>
              <a:off x="6046894" y="1302419"/>
              <a:ext cx="5762518" cy="4497082"/>
            </a:xfrm>
            <a:prstGeom prst="rect">
              <a:avLst/>
            </a:prstGeom>
            <a:solidFill>
              <a:srgbClr val="00A1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picture containing text, compact disk&#10;&#10;Description automatically generated">
              <a:extLst>
                <a:ext uri="{FF2B5EF4-FFF2-40B4-BE49-F238E27FC236}">
                  <a16:creationId xmlns:a16="http://schemas.microsoft.com/office/drawing/2014/main" id="{A698177A-4EAA-4009-8EF7-D3F05E3154E9}"/>
                </a:ext>
              </a:extLst>
            </p:cNvPr>
            <p:cNvPicPr>
              <a:picLocks noChangeAspect="1"/>
            </p:cNvPicPr>
            <p:nvPr/>
          </p:nvPicPr>
          <p:blipFill>
            <a:blip r:embed="rId11"/>
            <a:stretch>
              <a:fillRect/>
            </a:stretch>
          </p:blipFill>
          <p:spPr>
            <a:xfrm>
              <a:off x="6050037" y="1917042"/>
              <a:ext cx="5759375" cy="3338485"/>
            </a:xfrm>
            <a:prstGeom prst="rect">
              <a:avLst/>
            </a:prstGeom>
          </p:spPr>
        </p:pic>
      </p:grpSp>
      <p:pic>
        <p:nvPicPr>
          <p:cNvPr id="35" name="Picture 34" descr="A picture containing wooden, stone, furniture, wood&#10;&#10;Description automatically generated">
            <a:extLst>
              <a:ext uri="{FF2B5EF4-FFF2-40B4-BE49-F238E27FC236}">
                <a16:creationId xmlns:a16="http://schemas.microsoft.com/office/drawing/2014/main" id="{C661D50A-4EC0-430B-B5E3-392EEED58BE2}"/>
              </a:ext>
            </a:extLst>
          </p:cNvPr>
          <p:cNvPicPr>
            <a:picLocks noChangeAspect="1"/>
          </p:cNvPicPr>
          <p:nvPr/>
        </p:nvPicPr>
        <p:blipFill>
          <a:blip r:embed="rId12"/>
          <a:stretch>
            <a:fillRect/>
          </a:stretch>
        </p:blipFill>
        <p:spPr>
          <a:xfrm>
            <a:off x="6048482" y="1302420"/>
            <a:ext cx="5762518" cy="4510291"/>
          </a:xfrm>
          <a:prstGeom prst="rect">
            <a:avLst/>
          </a:prstGeom>
        </p:spPr>
      </p:pic>
    </p:spTree>
    <p:extLst>
      <p:ext uri="{BB962C8B-B14F-4D97-AF65-F5344CB8AC3E}">
        <p14:creationId xmlns:p14="http://schemas.microsoft.com/office/powerpoint/2010/main" val="20107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1000"/>
                                        <p:tgtEl>
                                          <p:spTgt spid="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Effect transition="in" filter="fade">
                                      <p:cBhvr>
                                        <p:cTn id="41" dur="1000"/>
                                        <p:tgtEl>
                                          <p:spTgt spid="4">
                                            <p:txEl>
                                              <p:pRg st="5" end="5"/>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animEffect transition="in" filter="fade">
                                      <p:cBhvr>
                                        <p:cTn id="57" dur="1000"/>
                                        <p:tgtEl>
                                          <p:spTgt spid="4">
                                            <p:txEl>
                                              <p:pRg st="7" end="7"/>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907379" y="1005682"/>
            <a:ext cx="4571999" cy="5552525"/>
          </a:xfrm>
        </p:spPr>
        <p:txBody>
          <a:bodyPr>
            <a:noAutofit/>
          </a:bodyPr>
          <a:lstStyle/>
          <a:p>
            <a:pPr>
              <a:spcBef>
                <a:spcPts val="0"/>
              </a:spcBef>
            </a:pPr>
            <a:r>
              <a:rPr lang="en-US" b="1" dirty="0"/>
              <a:t>Most all of the top 15 sustainable and green building materials are to be used in both commercial and residential construction.</a:t>
            </a:r>
          </a:p>
          <a:p>
            <a:pPr>
              <a:spcBef>
                <a:spcPts val="0"/>
              </a:spcBef>
            </a:pPr>
            <a:endParaRPr lang="en-US" b="1" dirty="0"/>
          </a:p>
          <a:p>
            <a:pPr marL="342900" indent="-342900">
              <a:spcBef>
                <a:spcPts val="0"/>
              </a:spcBef>
              <a:buFont typeface="+mj-lt"/>
              <a:buAutoNum type="arabicPeriod" startAt="7"/>
            </a:pPr>
            <a:r>
              <a:rPr lang="en-US" sz="1725" dirty="0"/>
              <a:t>Reclaimed or Recycled Steel may be used in some minor structural spans.</a:t>
            </a:r>
          </a:p>
          <a:p>
            <a:pPr marL="342900" indent="-342900">
              <a:spcBef>
                <a:spcPts val="0"/>
              </a:spcBef>
              <a:buFont typeface="+mj-lt"/>
              <a:buAutoNum type="arabicPeriod" startAt="7"/>
            </a:pPr>
            <a:r>
              <a:rPr lang="en-US" sz="1725" dirty="0"/>
              <a:t>Polyurethane Rigid Foam is to be widely used as it is the major structural element in the Green Rhino Building System mentioned above. Plant-based EPS can be used for non-structural applications.</a:t>
            </a:r>
          </a:p>
          <a:p>
            <a:pPr marL="342900" indent="-342900">
              <a:spcBef>
                <a:spcPts val="0"/>
              </a:spcBef>
              <a:buFont typeface="+mj-lt"/>
              <a:buAutoNum type="arabicPeriod" startAt="7"/>
            </a:pPr>
            <a:r>
              <a:rPr lang="en-US" sz="1725" dirty="0"/>
              <a:t>Sheep’s Wool has a variety of residential and commercial applications that we will explore on a case-by-case basis.</a:t>
            </a:r>
          </a:p>
          <a:p>
            <a:pPr marL="342900" indent="-342900">
              <a:spcBef>
                <a:spcPts val="0"/>
              </a:spcBef>
              <a:buFont typeface="+mj-lt"/>
              <a:buAutoNum type="arabicPeriod" startAt="7"/>
            </a:pPr>
            <a:r>
              <a:rPr lang="en-US" sz="1725" dirty="0"/>
              <a:t>Rammed Earth is to be used for certain structures. Its natural striations are beautiful.</a:t>
            </a:r>
          </a:p>
          <a:p>
            <a:pPr marL="342900" indent="-342900">
              <a:spcBef>
                <a:spcPts val="0"/>
              </a:spcBef>
              <a:buFont typeface="+mj-lt"/>
              <a:buAutoNum type="arabicPeriod" startAt="7"/>
            </a:pPr>
            <a:r>
              <a:rPr lang="en-US" sz="1725" dirty="0"/>
              <a:t>Hempcrete may become one of the industries that we employ for our economic sustainability, as well as utilize its inherent ecological sustainability.</a:t>
            </a:r>
          </a:p>
          <a:p>
            <a:pPr>
              <a:spcBef>
                <a:spcPts val="0"/>
              </a:spcBef>
            </a:pPr>
            <a:endParaRPr lang="en-US" dirty="0"/>
          </a:p>
          <a:p>
            <a:pPr marL="342900" indent="-342900">
              <a:spcBef>
                <a:spcPts val="0"/>
              </a:spcBef>
              <a:buFont typeface="+mj-lt"/>
              <a:buAutoNum type="arabicPeriod"/>
            </a:pPr>
            <a:endParaRPr lang="en-US" dirty="0"/>
          </a:p>
          <a:p>
            <a:pPr>
              <a:spcBef>
                <a:spcPts val="0"/>
              </a:spcBef>
            </a:pPr>
            <a:endParaRPr lang="en-US" sz="1400" dirty="0">
              <a:solidFill>
                <a:schemeClr val="bg2">
                  <a:lumMod val="50000"/>
                </a:schemeClr>
              </a:solidFill>
            </a:endParaRPr>
          </a:p>
        </p:txBody>
      </p:sp>
      <p:grpSp>
        <p:nvGrpSpPr>
          <p:cNvPr id="2" name="Group 1">
            <a:extLst>
              <a:ext uri="{FF2B5EF4-FFF2-40B4-BE49-F238E27FC236}">
                <a16:creationId xmlns:a16="http://schemas.microsoft.com/office/drawing/2014/main" id="{188B6DB4-2BBA-4615-9CFC-6C836000DA2B}"/>
              </a:ext>
            </a:extLst>
          </p:cNvPr>
          <p:cNvGrpSpPr/>
          <p:nvPr/>
        </p:nvGrpSpPr>
        <p:grpSpPr>
          <a:xfrm>
            <a:off x="6116540" y="990600"/>
            <a:ext cx="6073872" cy="4986136"/>
            <a:chOff x="6081475" y="1018655"/>
            <a:chExt cx="6073872" cy="4986136"/>
          </a:xfrm>
        </p:grpSpPr>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81475"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28012"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D: Materials &amp; Resources</a:t>
            </a:r>
          </a:p>
        </p:txBody>
      </p:sp>
      <p:grpSp>
        <p:nvGrpSpPr>
          <p:cNvPr id="7" name="Group 6">
            <a:extLst>
              <a:ext uri="{FF2B5EF4-FFF2-40B4-BE49-F238E27FC236}">
                <a16:creationId xmlns:a16="http://schemas.microsoft.com/office/drawing/2014/main" id="{B989DFA2-231E-4583-A56B-181DA593AAE2}"/>
              </a:ext>
            </a:extLst>
          </p:cNvPr>
          <p:cNvGrpSpPr/>
          <p:nvPr/>
        </p:nvGrpSpPr>
        <p:grpSpPr>
          <a:xfrm>
            <a:off x="5726747" y="1295400"/>
            <a:ext cx="6551340" cy="4419600"/>
            <a:chOff x="5725159" y="1295400"/>
            <a:chExt cx="6463665" cy="4419600"/>
          </a:xfrm>
        </p:grpSpPr>
        <p:sp>
          <p:nvSpPr>
            <p:cNvPr id="6" name="Rectangle 5">
              <a:extLst>
                <a:ext uri="{FF2B5EF4-FFF2-40B4-BE49-F238E27FC236}">
                  <a16:creationId xmlns:a16="http://schemas.microsoft.com/office/drawing/2014/main" id="{22C35555-9B3E-4C56-88AD-879968ADA7E2}"/>
                </a:ext>
              </a:extLst>
            </p:cNvPr>
            <p:cNvSpPr/>
            <p:nvPr/>
          </p:nvSpPr>
          <p:spPr>
            <a:xfrm>
              <a:off x="5874604" y="1295400"/>
              <a:ext cx="5858608" cy="441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10;&#10;Description automatically generated">
              <a:extLst>
                <a:ext uri="{FF2B5EF4-FFF2-40B4-BE49-F238E27FC236}">
                  <a16:creationId xmlns:a16="http://schemas.microsoft.com/office/drawing/2014/main" id="{353614CF-6A53-45CB-A314-2E96CE977FB7}"/>
                </a:ext>
              </a:extLst>
            </p:cNvPr>
            <p:cNvPicPr>
              <a:picLocks noChangeAspect="1"/>
            </p:cNvPicPr>
            <p:nvPr/>
          </p:nvPicPr>
          <p:blipFill>
            <a:blip r:embed="rId4"/>
            <a:stretch>
              <a:fillRect/>
            </a:stretch>
          </p:blipFill>
          <p:spPr>
            <a:xfrm>
              <a:off x="5725159" y="1493437"/>
              <a:ext cx="6463665" cy="4124325"/>
            </a:xfrm>
            <a:prstGeom prst="rect">
              <a:avLst/>
            </a:prstGeom>
          </p:spPr>
        </p:pic>
      </p:grpSp>
      <p:pic>
        <p:nvPicPr>
          <p:cNvPr id="9" name="Picture 8" descr="Diagram&#10;&#10;Description automatically generated">
            <a:extLst>
              <a:ext uri="{FF2B5EF4-FFF2-40B4-BE49-F238E27FC236}">
                <a16:creationId xmlns:a16="http://schemas.microsoft.com/office/drawing/2014/main" id="{6F48C092-F244-47F0-9405-900627C2E775}"/>
              </a:ext>
            </a:extLst>
          </p:cNvPr>
          <p:cNvPicPr>
            <a:picLocks noChangeAspect="1"/>
          </p:cNvPicPr>
          <p:nvPr/>
        </p:nvPicPr>
        <p:blipFill>
          <a:blip r:embed="rId5"/>
          <a:stretch>
            <a:fillRect/>
          </a:stretch>
        </p:blipFill>
        <p:spPr>
          <a:xfrm>
            <a:off x="5878219" y="1344965"/>
            <a:ext cx="6008981" cy="4506819"/>
          </a:xfrm>
          <a:prstGeom prst="rect">
            <a:avLst/>
          </a:prstGeom>
        </p:spPr>
      </p:pic>
      <p:pic>
        <p:nvPicPr>
          <p:cNvPr id="13" name="Picture 12" descr="A picture containing text, mammal, clipart&#10;&#10;Description automatically generated">
            <a:extLst>
              <a:ext uri="{FF2B5EF4-FFF2-40B4-BE49-F238E27FC236}">
                <a16:creationId xmlns:a16="http://schemas.microsoft.com/office/drawing/2014/main" id="{0D7D5D81-0387-4350-B3A4-02F15F955C1D}"/>
              </a:ext>
            </a:extLst>
          </p:cNvPr>
          <p:cNvPicPr>
            <a:picLocks noChangeAspect="1"/>
          </p:cNvPicPr>
          <p:nvPr/>
        </p:nvPicPr>
        <p:blipFill>
          <a:blip r:embed="rId6"/>
          <a:stretch>
            <a:fillRect/>
          </a:stretch>
        </p:blipFill>
        <p:spPr>
          <a:xfrm>
            <a:off x="5803794" y="1590385"/>
            <a:ext cx="5938076" cy="4027377"/>
          </a:xfrm>
          <a:prstGeom prst="rect">
            <a:avLst/>
          </a:prstGeom>
        </p:spPr>
      </p:pic>
      <p:pic>
        <p:nvPicPr>
          <p:cNvPr id="15" name="Picture 14" descr="A picture containing sky, outdoor, grass, building&#10;&#10;Description automatically generated">
            <a:extLst>
              <a:ext uri="{FF2B5EF4-FFF2-40B4-BE49-F238E27FC236}">
                <a16:creationId xmlns:a16="http://schemas.microsoft.com/office/drawing/2014/main" id="{D19D13DD-DF13-4395-80B5-15F8F9D9BD41}"/>
              </a:ext>
            </a:extLst>
          </p:cNvPr>
          <p:cNvPicPr>
            <a:picLocks noChangeAspect="1"/>
          </p:cNvPicPr>
          <p:nvPr/>
        </p:nvPicPr>
        <p:blipFill>
          <a:blip r:embed="rId7"/>
          <a:stretch>
            <a:fillRect/>
          </a:stretch>
        </p:blipFill>
        <p:spPr>
          <a:xfrm>
            <a:off x="5811258" y="1600201"/>
            <a:ext cx="6020868" cy="4017561"/>
          </a:xfrm>
          <a:prstGeom prst="rect">
            <a:avLst/>
          </a:prstGeom>
        </p:spPr>
      </p:pic>
      <p:pic>
        <p:nvPicPr>
          <p:cNvPr id="18" name="Picture 17" descr="A picture containing tree, outdoor, building, wooden&#10;&#10;Description automatically generated">
            <a:extLst>
              <a:ext uri="{FF2B5EF4-FFF2-40B4-BE49-F238E27FC236}">
                <a16:creationId xmlns:a16="http://schemas.microsoft.com/office/drawing/2014/main" id="{B5AACF7B-EFAC-4BF4-980A-CC2F3571A972}"/>
              </a:ext>
            </a:extLst>
          </p:cNvPr>
          <p:cNvPicPr>
            <a:picLocks noChangeAspect="1"/>
          </p:cNvPicPr>
          <p:nvPr/>
        </p:nvPicPr>
        <p:blipFill>
          <a:blip r:embed="rId8"/>
          <a:stretch>
            <a:fillRect/>
          </a:stretch>
        </p:blipFill>
        <p:spPr>
          <a:xfrm>
            <a:off x="5796690" y="1590383"/>
            <a:ext cx="6035437" cy="4027377"/>
          </a:xfrm>
          <a:prstGeom prst="rect">
            <a:avLst/>
          </a:prstGeom>
        </p:spPr>
      </p:pic>
    </p:spTree>
    <p:extLst>
      <p:ext uri="{BB962C8B-B14F-4D97-AF65-F5344CB8AC3E}">
        <p14:creationId xmlns:p14="http://schemas.microsoft.com/office/powerpoint/2010/main" val="359922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1000"/>
                                        <p:tgtEl>
                                          <p:spTgt spid="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1000"/>
                                        <p:tgtEl>
                                          <p:spTgt spid="4">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fade">
                                      <p:cBhvr>
                                        <p:cTn id="39" dur="1000"/>
                                        <p:tgtEl>
                                          <p:spTgt spid="4">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18147" y="1033737"/>
            <a:ext cx="4876800" cy="5552525"/>
          </a:xfrm>
          <a:solidFill>
            <a:schemeClr val="bg1"/>
          </a:solidFill>
        </p:spPr>
        <p:txBody>
          <a:bodyPr>
            <a:noAutofit/>
          </a:bodyPr>
          <a:lstStyle/>
          <a:p>
            <a:pPr>
              <a:spcBef>
                <a:spcPts val="0"/>
              </a:spcBef>
            </a:pPr>
            <a:r>
              <a:rPr lang="en-US" b="1" dirty="0"/>
              <a:t>Most all of the top 15 sustainable and green building materials are to be used in both commercial and residential construction.</a:t>
            </a:r>
          </a:p>
          <a:p>
            <a:pPr>
              <a:spcBef>
                <a:spcPts val="0"/>
              </a:spcBef>
            </a:pPr>
            <a:endParaRPr lang="en-US" b="1" dirty="0"/>
          </a:p>
          <a:p>
            <a:pPr marL="342900" indent="-342900">
              <a:spcBef>
                <a:spcPts val="0"/>
              </a:spcBef>
              <a:buFont typeface="+mj-lt"/>
              <a:buAutoNum type="arabicPeriod" startAt="12"/>
            </a:pPr>
            <a:r>
              <a:rPr lang="en-US" sz="1725" dirty="0"/>
              <a:t>Mycelium is a sustainable material principally used in packaging. Per agricultural product, we will assess the viability of packaging produce and animal products in </a:t>
            </a:r>
            <a:r>
              <a:rPr lang="en-US" sz="1725" dirty="0" err="1"/>
              <a:t>mycellium</a:t>
            </a:r>
            <a:r>
              <a:rPr lang="en-US" sz="1725" dirty="0"/>
              <a:t>.</a:t>
            </a:r>
          </a:p>
          <a:p>
            <a:pPr marL="342900" indent="-342900">
              <a:spcBef>
                <a:spcPts val="0"/>
              </a:spcBef>
              <a:buFont typeface="+mj-lt"/>
              <a:buAutoNum type="arabicPeriod" startAt="12"/>
            </a:pPr>
            <a:r>
              <a:rPr lang="en-US" sz="1725" dirty="0"/>
              <a:t>Ferrock is a relatively new construction material, which has application to construction of the school, the recreation center and the museum.</a:t>
            </a:r>
          </a:p>
          <a:p>
            <a:pPr marL="342900" indent="-342900">
              <a:spcBef>
                <a:spcPts val="0"/>
              </a:spcBef>
              <a:buFont typeface="+mj-lt"/>
              <a:buAutoNum type="arabicPeriod" startAt="12"/>
            </a:pPr>
            <a:r>
              <a:rPr lang="en-US" sz="1725" dirty="0"/>
              <a:t>Timbercrete is like hempcrete in that cellulose fibers from sawdust contribute the tensile strength to concrete blocks as their manufacturing is enhanced by the addition of fibrous material.</a:t>
            </a:r>
          </a:p>
          <a:p>
            <a:pPr marL="342900" indent="-342900">
              <a:spcBef>
                <a:spcPts val="0"/>
              </a:spcBef>
              <a:buFont typeface="+mj-lt"/>
              <a:buAutoNum type="arabicPeriod" startAt="12"/>
            </a:pPr>
            <a:r>
              <a:rPr lang="en-US" sz="1725" dirty="0"/>
              <a:t>Terrazzo will be the flooring for the school, the recreation center and the museum. Vertical surfaces and exterior applications prevail.</a:t>
            </a:r>
          </a:p>
          <a:p>
            <a:pPr>
              <a:spcBef>
                <a:spcPts val="0"/>
              </a:spcBef>
            </a:pPr>
            <a:endParaRPr lang="en-US" dirty="0"/>
          </a:p>
          <a:p>
            <a:pPr marL="342900" indent="-342900">
              <a:spcBef>
                <a:spcPts val="0"/>
              </a:spcBef>
              <a:buFont typeface="+mj-lt"/>
              <a:buAutoNum type="arabicPeriod"/>
            </a:pPr>
            <a:endParaRPr lang="en-US" dirty="0"/>
          </a:p>
          <a:p>
            <a:pPr>
              <a:spcBef>
                <a:spcPts val="0"/>
              </a:spcBef>
            </a:pPr>
            <a:endParaRPr lang="en-US" sz="1400" dirty="0">
              <a:solidFill>
                <a:schemeClr val="bg2">
                  <a:lumMod val="50000"/>
                </a:schemeClr>
              </a:solidFill>
            </a:endParaRPr>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83063"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07162"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49802" y="539203"/>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D: Materials &amp; Resources</a:t>
            </a:r>
          </a:p>
        </p:txBody>
      </p:sp>
      <p:pic>
        <p:nvPicPr>
          <p:cNvPr id="3" name="Picture 2" descr="A picture containing person&#10;&#10;Description automatically generated">
            <a:extLst>
              <a:ext uri="{FF2B5EF4-FFF2-40B4-BE49-F238E27FC236}">
                <a16:creationId xmlns:a16="http://schemas.microsoft.com/office/drawing/2014/main" id="{6CB31809-FCA9-4523-9907-174414CC9367}"/>
              </a:ext>
            </a:extLst>
          </p:cNvPr>
          <p:cNvPicPr>
            <a:picLocks noChangeAspect="1"/>
          </p:cNvPicPr>
          <p:nvPr/>
        </p:nvPicPr>
        <p:blipFill>
          <a:blip r:embed="rId4"/>
          <a:stretch>
            <a:fillRect/>
          </a:stretch>
        </p:blipFill>
        <p:spPr>
          <a:xfrm>
            <a:off x="6117082" y="1371600"/>
            <a:ext cx="5617718" cy="4343400"/>
          </a:xfrm>
          <a:prstGeom prst="rect">
            <a:avLst/>
          </a:prstGeom>
        </p:spPr>
      </p:pic>
      <p:pic>
        <p:nvPicPr>
          <p:cNvPr id="6" name="Picture 5" descr="A picture containing building&#10;&#10;Description automatically generated">
            <a:extLst>
              <a:ext uri="{FF2B5EF4-FFF2-40B4-BE49-F238E27FC236}">
                <a16:creationId xmlns:a16="http://schemas.microsoft.com/office/drawing/2014/main" id="{E33D0F3D-D7E0-4732-B8A2-A6388C33F2A1}"/>
              </a:ext>
            </a:extLst>
          </p:cNvPr>
          <p:cNvPicPr>
            <a:picLocks noChangeAspect="1"/>
          </p:cNvPicPr>
          <p:nvPr/>
        </p:nvPicPr>
        <p:blipFill>
          <a:blip r:embed="rId5"/>
          <a:stretch>
            <a:fillRect/>
          </a:stretch>
        </p:blipFill>
        <p:spPr>
          <a:xfrm>
            <a:off x="6117082" y="1371601"/>
            <a:ext cx="5617718" cy="4467745"/>
          </a:xfrm>
          <a:prstGeom prst="rect">
            <a:avLst/>
          </a:prstGeom>
        </p:spPr>
      </p:pic>
      <p:pic>
        <p:nvPicPr>
          <p:cNvPr id="13" name="Picture 12" descr="A picture containing outdoor, building, brick&#10;&#10;Description automatically generated">
            <a:extLst>
              <a:ext uri="{FF2B5EF4-FFF2-40B4-BE49-F238E27FC236}">
                <a16:creationId xmlns:a16="http://schemas.microsoft.com/office/drawing/2014/main" id="{F0C55B14-0351-4A72-83C7-E6A09D5D311A}"/>
              </a:ext>
            </a:extLst>
          </p:cNvPr>
          <p:cNvPicPr>
            <a:picLocks noChangeAspect="1"/>
          </p:cNvPicPr>
          <p:nvPr/>
        </p:nvPicPr>
        <p:blipFill>
          <a:blip r:embed="rId6"/>
          <a:stretch>
            <a:fillRect/>
          </a:stretch>
        </p:blipFill>
        <p:spPr>
          <a:xfrm>
            <a:off x="6117082" y="1381415"/>
            <a:ext cx="5617718" cy="4467745"/>
          </a:xfrm>
          <a:prstGeom prst="rect">
            <a:avLst/>
          </a:prstGeom>
        </p:spPr>
      </p:pic>
      <p:pic>
        <p:nvPicPr>
          <p:cNvPr id="15" name="Picture 14" descr="A picture containing indoor, bathroom, tiled&#10;&#10;Description automatically generated">
            <a:extLst>
              <a:ext uri="{FF2B5EF4-FFF2-40B4-BE49-F238E27FC236}">
                <a16:creationId xmlns:a16="http://schemas.microsoft.com/office/drawing/2014/main" id="{F9CA23AE-03A7-4319-9F0B-AAFE801A0523}"/>
              </a:ext>
            </a:extLst>
          </p:cNvPr>
          <p:cNvPicPr>
            <a:picLocks noChangeAspect="1"/>
          </p:cNvPicPr>
          <p:nvPr/>
        </p:nvPicPr>
        <p:blipFill rotWithShape="1">
          <a:blip r:embed="rId7"/>
          <a:srcRect l="-1" r="23644"/>
          <a:stretch/>
        </p:blipFill>
        <p:spPr>
          <a:xfrm>
            <a:off x="6117082" y="1381415"/>
            <a:ext cx="5617718" cy="4457931"/>
          </a:xfrm>
          <a:prstGeom prst="rect">
            <a:avLst/>
          </a:prstGeom>
        </p:spPr>
      </p:pic>
    </p:spTree>
    <p:extLst>
      <p:ext uri="{BB962C8B-B14F-4D97-AF65-F5344CB8AC3E}">
        <p14:creationId xmlns:p14="http://schemas.microsoft.com/office/powerpoint/2010/main" val="239248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1000"/>
                                        <p:tgtEl>
                                          <p:spTgt spid="4">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Effect transition="in" filter="fade">
                                      <p:cBhvr>
                                        <p:cTn id="36" dur="500"/>
                                        <p:tgtEl>
                                          <p:spTgt spid="4">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96000" y="1018655"/>
            <a:ext cx="6073872" cy="4986136"/>
          </a:xfrm>
          <a:prstGeom prst="rect">
            <a:avLst/>
          </a:prstGeom>
        </p:spPr>
      </p:pic>
      <p:sp>
        <p:nvSpPr>
          <p:cNvPr id="2" name="Rectangle 1">
            <a:extLst>
              <a:ext uri="{FF2B5EF4-FFF2-40B4-BE49-F238E27FC236}">
                <a16:creationId xmlns:a16="http://schemas.microsoft.com/office/drawing/2014/main" id="{C9A6AB8E-C83F-40FE-A0F9-61B5BA8E620F}"/>
              </a:ext>
            </a:extLst>
          </p:cNvPr>
          <p:cNvSpPr/>
          <p:nvPr/>
        </p:nvSpPr>
        <p:spPr>
          <a:xfrm>
            <a:off x="914401" y="1206821"/>
            <a:ext cx="4845473" cy="1975292"/>
          </a:xfrm>
          <a:prstGeom prst="rect">
            <a:avLst/>
          </a:prstGeom>
          <a:gradFill flip="none" rotWithShape="1">
            <a:gsLst>
              <a:gs pos="0">
                <a:srgbClr val="00A7D0">
                  <a:tint val="66000"/>
                  <a:satMod val="160000"/>
                </a:srgbClr>
              </a:gs>
              <a:gs pos="50000">
                <a:srgbClr val="00A7D0">
                  <a:tint val="44500"/>
                  <a:satMod val="160000"/>
                </a:srgbClr>
              </a:gs>
              <a:gs pos="100000">
                <a:srgbClr val="00A7D0">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37241" y="1206820"/>
            <a:ext cx="4981245" cy="5552525"/>
          </a:xfrm>
        </p:spPr>
        <p:txBody>
          <a:bodyPr>
            <a:noAutofit/>
          </a:bodyPr>
          <a:lstStyle/>
          <a:p>
            <a:pPr>
              <a:spcBef>
                <a:spcPts val="0"/>
              </a:spcBef>
            </a:pPr>
            <a:r>
              <a:rPr lang="en-US" dirty="0"/>
              <a:t>“In LEED, the Indoor Environmental Quality category </a:t>
            </a:r>
            <a:r>
              <a:rPr lang="en-US" b="1" dirty="0"/>
              <a:t>addresses design strategies and environmental factors </a:t>
            </a:r>
            <a:r>
              <a:rPr lang="en-US" dirty="0"/>
              <a:t>— such as </a:t>
            </a:r>
          </a:p>
          <a:p>
            <a:pPr marL="285750" indent="-285750">
              <a:spcBef>
                <a:spcPts val="0"/>
              </a:spcBef>
              <a:buFont typeface="Arial" panose="020B0604020202020204" pitchFamily="34" charset="0"/>
              <a:buChar char="•"/>
            </a:pPr>
            <a:r>
              <a:rPr lang="en-US" dirty="0"/>
              <a:t>air quality, </a:t>
            </a:r>
          </a:p>
          <a:p>
            <a:pPr marL="285750" indent="-285750">
              <a:spcBef>
                <a:spcPts val="0"/>
              </a:spcBef>
              <a:buFont typeface="Arial" panose="020B0604020202020204" pitchFamily="34" charset="0"/>
              <a:buChar char="•"/>
            </a:pPr>
            <a:r>
              <a:rPr lang="en-US" dirty="0"/>
              <a:t>lighting quality, </a:t>
            </a:r>
          </a:p>
          <a:p>
            <a:pPr marL="285750" indent="-285750">
              <a:spcBef>
                <a:spcPts val="0"/>
              </a:spcBef>
              <a:buFont typeface="Arial" panose="020B0604020202020204" pitchFamily="34" charset="0"/>
              <a:buChar char="•"/>
            </a:pPr>
            <a:r>
              <a:rPr lang="en-US" dirty="0"/>
              <a:t>acoustic design and </a:t>
            </a:r>
          </a:p>
          <a:p>
            <a:pPr marL="285750" indent="-285750">
              <a:spcBef>
                <a:spcPts val="0"/>
              </a:spcBef>
              <a:buFont typeface="Arial" panose="020B0604020202020204" pitchFamily="34" charset="0"/>
              <a:buChar char="•"/>
            </a:pPr>
            <a:r>
              <a:rPr lang="en-US" dirty="0"/>
              <a:t>control over one's surroundings</a:t>
            </a:r>
          </a:p>
          <a:p>
            <a:pPr>
              <a:spcBef>
                <a:spcPts val="0"/>
              </a:spcBef>
            </a:pPr>
            <a:r>
              <a:rPr lang="en-US" dirty="0"/>
              <a:t>— that influence the way people learn, work and live.”</a:t>
            </a:r>
          </a:p>
          <a:p>
            <a:pPr>
              <a:spcBef>
                <a:spcPts val="0"/>
              </a:spcBef>
            </a:pPr>
            <a:endParaRPr lang="en-US" dirty="0"/>
          </a:p>
          <a:p>
            <a:pPr>
              <a:spcBef>
                <a:spcPts val="0"/>
              </a:spcBef>
            </a:pPr>
            <a:r>
              <a:rPr lang="en-US" dirty="0"/>
              <a:t>This development has the advantage of applying a series of closed systems, not the least of which is a new, highly-efficient construction method employing encapsulated EPS. It allows for complete air quality control by virtue of the construction method, which locks in and out humidity and impurities.</a:t>
            </a:r>
          </a:p>
          <a:p>
            <a:pPr>
              <a:spcBef>
                <a:spcPts val="0"/>
              </a:spcBef>
            </a:pPr>
            <a:endParaRPr lang="en-US" sz="1400" dirty="0">
              <a:solidFill>
                <a:schemeClr val="bg2">
                  <a:lumMod val="50000"/>
                </a:schemeClr>
              </a:solidFill>
            </a:endParaRPr>
          </a:p>
        </p:txBody>
      </p:sp>
      <p:grpSp>
        <p:nvGrpSpPr>
          <p:cNvPr id="26" name="Group 25">
            <a:extLst>
              <a:ext uri="{FF2B5EF4-FFF2-40B4-BE49-F238E27FC236}">
                <a16:creationId xmlns:a16="http://schemas.microsoft.com/office/drawing/2014/main" id="{F4AF6326-E374-40FB-A2AC-90DAEA8741DA}"/>
              </a:ext>
            </a:extLst>
          </p:cNvPr>
          <p:cNvGrpSpPr/>
          <p:nvPr/>
        </p:nvGrpSpPr>
        <p:grpSpPr>
          <a:xfrm>
            <a:off x="8213437" y="3039439"/>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20139" y="548409"/>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E: Indoor Air Quality</a:t>
            </a:r>
          </a:p>
        </p:txBody>
      </p:sp>
      <p:sp>
        <p:nvSpPr>
          <p:cNvPr id="3" name="Flowchart: Connector 2">
            <a:extLst>
              <a:ext uri="{FF2B5EF4-FFF2-40B4-BE49-F238E27FC236}">
                <a16:creationId xmlns:a16="http://schemas.microsoft.com/office/drawing/2014/main" id="{B4990809-E7CB-4B49-942F-252C644F7AAD}"/>
              </a:ext>
            </a:extLst>
          </p:cNvPr>
          <p:cNvSpPr/>
          <p:nvPr/>
        </p:nvSpPr>
        <p:spPr>
          <a:xfrm>
            <a:off x="7167928" y="3899474"/>
            <a:ext cx="1197908" cy="124528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con&#10;&#10;Description automatically generated">
            <a:extLst>
              <a:ext uri="{FF2B5EF4-FFF2-40B4-BE49-F238E27FC236}">
                <a16:creationId xmlns:a16="http://schemas.microsoft.com/office/drawing/2014/main" id="{86B9E472-2A25-4E51-A10F-AAFE5C8145F4}"/>
              </a:ext>
            </a:extLst>
          </p:cNvPr>
          <p:cNvPicPr>
            <a:picLocks noChangeAspect="1"/>
          </p:cNvPicPr>
          <p:nvPr/>
        </p:nvPicPr>
        <p:blipFill>
          <a:blip r:embed="rId4"/>
          <a:stretch>
            <a:fillRect/>
          </a:stretch>
        </p:blipFill>
        <p:spPr>
          <a:xfrm>
            <a:off x="7274766" y="3921059"/>
            <a:ext cx="1091070" cy="1079239"/>
          </a:xfrm>
          <a:prstGeom prst="rect">
            <a:avLst/>
          </a:prstGeom>
        </p:spPr>
      </p:pic>
      <p:grpSp>
        <p:nvGrpSpPr>
          <p:cNvPr id="14" name="Group 13">
            <a:extLst>
              <a:ext uri="{FF2B5EF4-FFF2-40B4-BE49-F238E27FC236}">
                <a16:creationId xmlns:a16="http://schemas.microsoft.com/office/drawing/2014/main" id="{DDBABEC6-3963-D6D7-EDDB-2F34DA48BE3F}"/>
              </a:ext>
            </a:extLst>
          </p:cNvPr>
          <p:cNvGrpSpPr/>
          <p:nvPr/>
        </p:nvGrpSpPr>
        <p:grpSpPr>
          <a:xfrm>
            <a:off x="6105691" y="1311346"/>
            <a:ext cx="5739493" cy="4653688"/>
            <a:chOff x="6123002" y="1289912"/>
            <a:chExt cx="5739493" cy="4653688"/>
          </a:xfrm>
        </p:grpSpPr>
        <p:pic>
          <p:nvPicPr>
            <p:cNvPr id="15" name="Picture 14" descr="Diagram&#10;&#10;Description automatically generated">
              <a:extLst>
                <a:ext uri="{FF2B5EF4-FFF2-40B4-BE49-F238E27FC236}">
                  <a16:creationId xmlns:a16="http://schemas.microsoft.com/office/drawing/2014/main" id="{95853ABA-4DC8-4106-9AE2-CED2177C39B2}"/>
                </a:ext>
              </a:extLst>
            </p:cNvPr>
            <p:cNvPicPr>
              <a:picLocks noChangeAspect="1"/>
            </p:cNvPicPr>
            <p:nvPr/>
          </p:nvPicPr>
          <p:blipFill>
            <a:blip r:embed="rId5"/>
            <a:stretch>
              <a:fillRect/>
            </a:stretch>
          </p:blipFill>
          <p:spPr>
            <a:xfrm>
              <a:off x="6123002" y="1289912"/>
              <a:ext cx="5739493" cy="4653688"/>
            </a:xfrm>
            <a:prstGeom prst="rect">
              <a:avLst/>
            </a:prstGeom>
          </p:spPr>
        </p:pic>
        <p:sp>
          <p:nvSpPr>
            <p:cNvPr id="5" name="Rectangle 4">
              <a:extLst>
                <a:ext uri="{FF2B5EF4-FFF2-40B4-BE49-F238E27FC236}">
                  <a16:creationId xmlns:a16="http://schemas.microsoft.com/office/drawing/2014/main" id="{5837B7D2-B5CA-8E5D-5B05-968CDD78DB47}"/>
                </a:ext>
              </a:extLst>
            </p:cNvPr>
            <p:cNvSpPr/>
            <p:nvPr/>
          </p:nvSpPr>
          <p:spPr>
            <a:xfrm>
              <a:off x="9371012" y="2458122"/>
              <a:ext cx="685799" cy="581317"/>
            </a:xfrm>
            <a:prstGeom prst="rect">
              <a:avLst/>
            </a:prstGeom>
            <a:solidFill>
              <a:srgbClr val="D5D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351F5C5-CD2A-0871-7D9C-A63231DB2246}"/>
                </a:ext>
              </a:extLst>
            </p:cNvPr>
            <p:cNvSpPr/>
            <p:nvPr/>
          </p:nvSpPr>
          <p:spPr>
            <a:xfrm>
              <a:off x="9066212" y="5334000"/>
              <a:ext cx="1524000" cy="53340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44D934E-B10B-B416-9752-565259DB5189}"/>
                </a:ext>
              </a:extLst>
            </p:cNvPr>
            <p:cNvSpPr/>
            <p:nvPr/>
          </p:nvSpPr>
          <p:spPr>
            <a:xfrm>
              <a:off x="10742612" y="1828800"/>
              <a:ext cx="990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4A80E9-5693-D797-441A-BC178055FA1A}"/>
                </a:ext>
              </a:extLst>
            </p:cNvPr>
            <p:cNvSpPr/>
            <p:nvPr/>
          </p:nvSpPr>
          <p:spPr>
            <a:xfrm>
              <a:off x="10742612" y="2133600"/>
              <a:ext cx="609600" cy="15240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descr="A person on a ladder painting a building&#10;&#10;Description automatically generated with low confidence">
            <a:extLst>
              <a:ext uri="{FF2B5EF4-FFF2-40B4-BE49-F238E27FC236}">
                <a16:creationId xmlns:a16="http://schemas.microsoft.com/office/drawing/2014/main" id="{0096B014-DEB9-484E-9BC7-F1B16C98939C}"/>
              </a:ext>
            </a:extLst>
          </p:cNvPr>
          <p:cNvPicPr>
            <a:picLocks noChangeAspect="1"/>
          </p:cNvPicPr>
          <p:nvPr/>
        </p:nvPicPr>
        <p:blipFill>
          <a:blip r:embed="rId6"/>
          <a:stretch>
            <a:fillRect/>
          </a:stretch>
        </p:blipFill>
        <p:spPr>
          <a:xfrm>
            <a:off x="6061937" y="1199935"/>
            <a:ext cx="5639796" cy="4505271"/>
          </a:xfrm>
          <a:prstGeom prst="rect">
            <a:avLst/>
          </a:prstGeom>
        </p:spPr>
      </p:pic>
      <p:pic>
        <p:nvPicPr>
          <p:cNvPr id="13" name="Picture 12" descr="A picture containing person&#10;&#10;Description automatically generated">
            <a:extLst>
              <a:ext uri="{FF2B5EF4-FFF2-40B4-BE49-F238E27FC236}">
                <a16:creationId xmlns:a16="http://schemas.microsoft.com/office/drawing/2014/main" id="{C634E700-2343-437D-888A-34B46F4C9895}"/>
              </a:ext>
            </a:extLst>
          </p:cNvPr>
          <p:cNvPicPr>
            <a:picLocks noChangeAspect="1"/>
          </p:cNvPicPr>
          <p:nvPr/>
        </p:nvPicPr>
        <p:blipFill>
          <a:blip r:embed="rId7"/>
          <a:stretch>
            <a:fillRect/>
          </a:stretch>
        </p:blipFill>
        <p:spPr>
          <a:xfrm>
            <a:off x="6061937" y="1206820"/>
            <a:ext cx="5639796" cy="4514407"/>
          </a:xfrm>
          <a:prstGeom prst="rect">
            <a:avLst/>
          </a:prstGeom>
        </p:spPr>
      </p:pic>
    </p:spTree>
    <p:extLst>
      <p:ext uri="{BB962C8B-B14F-4D97-AF65-F5344CB8AC3E}">
        <p14:creationId xmlns:p14="http://schemas.microsoft.com/office/powerpoint/2010/main" val="59401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par>
                                <p:cTn id="8" presetID="2" presetClass="entr" presetSubtype="9"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1000" fill="hold"/>
                                        <p:tgtEl>
                                          <p:spTgt spid="12"/>
                                        </p:tgtEl>
                                        <p:attrNameLst>
                                          <p:attrName>ppt_x</p:attrName>
                                        </p:attrNameLst>
                                      </p:cBhvr>
                                      <p:tavLst>
                                        <p:tav tm="0">
                                          <p:val>
                                            <p:strVal val="0-#ppt_w/2"/>
                                          </p:val>
                                        </p:tav>
                                        <p:tav tm="100000">
                                          <p:val>
                                            <p:strVal val="#ppt_x"/>
                                          </p:val>
                                        </p:tav>
                                      </p:tavLst>
                                    </p:anim>
                                    <p:anim calcmode="lin" valueType="num">
                                      <p:cBhvr additive="base">
                                        <p:cTn id="11" dur="1000" fill="hold"/>
                                        <p:tgtEl>
                                          <p:spTgt spid="12"/>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1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1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fade">
                                      <p:cBhvr>
                                        <p:cTn id="37" dur="1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
                                        <p:tgtEl>
                                          <p:spTgt spid="4">
                                            <p:txEl>
                                              <p:pRg st="4" end="4"/>
                                            </p:txEl>
                                          </p:spTgt>
                                        </p:tgtEl>
                                      </p:cBhvr>
                                    </p:animEffect>
                                  </p:childTnLst>
                                </p:cTn>
                              </p:par>
                            </p:childTnLst>
                          </p:cTn>
                        </p:par>
                        <p:par>
                          <p:cTn id="43" fill="hold">
                            <p:stCondLst>
                              <p:cond delay="10"/>
                            </p:stCondLst>
                            <p:childTnLst>
                              <p:par>
                                <p:cTn id="44" presetID="10" presetClass="entr" presetSubtype="0" fill="hold" nodeType="afterEffect">
                                  <p:stCondLst>
                                    <p:cond delay="0"/>
                                  </p:stCondLst>
                                  <p:childTnLst>
                                    <p:set>
                                      <p:cBhvr>
                                        <p:cTn id="45" dur="1" fill="hold">
                                          <p:stCondLst>
                                            <p:cond delay="0"/>
                                          </p:stCondLst>
                                        </p:cTn>
                                        <p:tgtEl>
                                          <p:spTgt spid="4">
                                            <p:txEl>
                                              <p:pRg st="5" end="5"/>
                                            </p:txEl>
                                          </p:spTgt>
                                        </p:tgtEl>
                                        <p:attrNameLst>
                                          <p:attrName>style.visibility</p:attrName>
                                        </p:attrNameLst>
                                      </p:cBhvr>
                                      <p:to>
                                        <p:strVal val="visible"/>
                                      </p:to>
                                    </p:set>
                                    <p:animEffect transition="in" filter="fade">
                                      <p:cBhvr>
                                        <p:cTn id="46" dur="750"/>
                                        <p:tgtEl>
                                          <p:spTgt spid="4">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
                                            <p:txEl>
                                              <p:pRg st="7" end="7"/>
                                            </p:txEl>
                                          </p:spTgt>
                                        </p:tgtEl>
                                        <p:attrNameLst>
                                          <p:attrName>style.visibility</p:attrName>
                                        </p:attrNameLst>
                                      </p:cBhvr>
                                      <p:to>
                                        <p:strVal val="visible"/>
                                      </p:to>
                                    </p:set>
                                    <p:animEffect transition="in" filter="fade">
                                      <p:cBhvr>
                                        <p:cTn id="51" dur="1000"/>
                                        <p:tgtEl>
                                          <p:spTgt spid="4">
                                            <p:txEl>
                                              <p:pRg st="7" end="7"/>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par>
                          <p:cTn id="55" fill="hold">
                            <p:stCondLst>
                              <p:cond delay="1000"/>
                            </p:stCondLst>
                            <p:childTnLst>
                              <p:par>
                                <p:cTn id="56" presetID="10" presetClass="entr" presetSubtype="0" fill="hold" nodeType="afterEffect">
                                  <p:stCondLst>
                                    <p:cond delay="200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750"/>
                                        <p:tgtEl>
                                          <p:spTgt spid="8"/>
                                        </p:tgtEl>
                                      </p:cBhvr>
                                    </p:animEffect>
                                  </p:childTnLst>
                                </p:cTn>
                              </p:par>
                            </p:childTnLst>
                          </p:cTn>
                        </p:par>
                        <p:par>
                          <p:cTn id="59" fill="hold">
                            <p:stCondLst>
                              <p:cond delay="4750"/>
                            </p:stCondLst>
                            <p:childTnLst>
                              <p:par>
                                <p:cTn id="60" presetID="10" presetClass="entr" presetSubtype="0" fill="hold" nodeType="afterEffect">
                                  <p:stCondLst>
                                    <p:cond delay="1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A6AB8E-C83F-40FE-A0F9-61B5BA8E620F}"/>
              </a:ext>
            </a:extLst>
          </p:cNvPr>
          <p:cNvSpPr/>
          <p:nvPr/>
        </p:nvSpPr>
        <p:spPr>
          <a:xfrm>
            <a:off x="888613" y="1158009"/>
            <a:ext cx="4759465" cy="2105545"/>
          </a:xfrm>
          <a:prstGeom prst="rect">
            <a:avLst/>
          </a:prstGeom>
          <a:gradFill flip="none" rotWithShape="1">
            <a:gsLst>
              <a:gs pos="0">
                <a:srgbClr val="00A7D0">
                  <a:tint val="66000"/>
                  <a:satMod val="160000"/>
                </a:srgbClr>
              </a:gs>
              <a:gs pos="50000">
                <a:srgbClr val="00A7D0">
                  <a:tint val="44500"/>
                  <a:satMod val="160000"/>
                </a:srgbClr>
              </a:gs>
              <a:gs pos="100000">
                <a:srgbClr val="00A7D0">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115597" y="1158009"/>
            <a:ext cx="4571999" cy="5552525"/>
          </a:xfrm>
        </p:spPr>
        <p:txBody>
          <a:bodyPr>
            <a:noAutofit/>
          </a:bodyPr>
          <a:lstStyle/>
          <a:p>
            <a:pPr>
              <a:spcBef>
                <a:spcPts val="0"/>
              </a:spcBef>
            </a:pPr>
            <a:r>
              <a:rPr lang="en-US" dirty="0"/>
              <a:t>“In LEED, the Indoor Environmental Quality category </a:t>
            </a:r>
            <a:r>
              <a:rPr lang="en-US" b="1" dirty="0"/>
              <a:t>addresses design strategies and environmental factors </a:t>
            </a:r>
            <a:r>
              <a:rPr lang="en-US" dirty="0"/>
              <a:t>— such as </a:t>
            </a:r>
          </a:p>
          <a:p>
            <a:pPr marL="285750" indent="-285750">
              <a:spcBef>
                <a:spcPts val="0"/>
              </a:spcBef>
              <a:buFont typeface="Arial" panose="020B0604020202020204" pitchFamily="34" charset="0"/>
              <a:buChar char="•"/>
            </a:pPr>
            <a:r>
              <a:rPr lang="en-US" dirty="0"/>
              <a:t>air quality, </a:t>
            </a:r>
          </a:p>
          <a:p>
            <a:pPr marL="285750" indent="-285750">
              <a:spcBef>
                <a:spcPts val="0"/>
              </a:spcBef>
              <a:buFont typeface="Arial" panose="020B0604020202020204" pitchFamily="34" charset="0"/>
              <a:buChar char="•"/>
            </a:pPr>
            <a:r>
              <a:rPr lang="en-US" dirty="0"/>
              <a:t>lighting quality, </a:t>
            </a:r>
          </a:p>
          <a:p>
            <a:pPr marL="285750" indent="-285750">
              <a:spcBef>
                <a:spcPts val="0"/>
              </a:spcBef>
              <a:buFont typeface="Arial" panose="020B0604020202020204" pitchFamily="34" charset="0"/>
              <a:buChar char="•"/>
            </a:pPr>
            <a:r>
              <a:rPr lang="en-US" dirty="0"/>
              <a:t>acoustic design and </a:t>
            </a:r>
          </a:p>
          <a:p>
            <a:pPr marL="285750" indent="-285750">
              <a:spcBef>
                <a:spcPts val="0"/>
              </a:spcBef>
              <a:buFont typeface="Arial" panose="020B0604020202020204" pitchFamily="34" charset="0"/>
              <a:buChar char="•"/>
            </a:pPr>
            <a:r>
              <a:rPr lang="en-US" dirty="0"/>
              <a:t>control over one's surroundings</a:t>
            </a:r>
          </a:p>
          <a:p>
            <a:pPr>
              <a:spcBef>
                <a:spcPts val="0"/>
              </a:spcBef>
            </a:pPr>
            <a:r>
              <a:rPr lang="en-US" dirty="0"/>
              <a:t>— that influence the way people learn, work and live.”</a:t>
            </a:r>
          </a:p>
          <a:p>
            <a:pPr>
              <a:spcBef>
                <a:spcPts val="0"/>
              </a:spcBef>
            </a:pPr>
            <a:endParaRPr lang="en-US" dirty="0"/>
          </a:p>
          <a:p>
            <a:pPr>
              <a:spcBef>
                <a:spcPts val="0"/>
              </a:spcBef>
            </a:pPr>
            <a:r>
              <a:rPr lang="en-US" dirty="0"/>
              <a:t>As this is a new development, state-of-the-art lighting technologies are to be used per new construction.</a:t>
            </a:r>
          </a:p>
          <a:p>
            <a:pPr>
              <a:spcBef>
                <a:spcPts val="0"/>
              </a:spcBef>
            </a:pPr>
            <a:endParaRPr lang="en-US" dirty="0"/>
          </a:p>
          <a:p>
            <a:pPr>
              <a:spcBef>
                <a:spcPts val="0"/>
              </a:spcBef>
            </a:pPr>
            <a:r>
              <a:rPr lang="en-US" dirty="0"/>
              <a:t>Sound transfer is minimized by this insulative structure when compared to standard stick or concrete construction. </a:t>
            </a:r>
          </a:p>
          <a:p>
            <a:pPr>
              <a:spcBef>
                <a:spcPts val="0"/>
              </a:spcBef>
            </a:pPr>
            <a:endParaRPr lang="en-US" dirty="0"/>
          </a:p>
          <a:p>
            <a:pPr>
              <a:spcBef>
                <a:spcPts val="0"/>
              </a:spcBef>
            </a:pPr>
            <a:endParaRPr lang="en-US" dirty="0"/>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79285" y="1158009"/>
            <a:ext cx="6073872" cy="4846782"/>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29600" y="31242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20139" y="548409"/>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E: Indoor Air Quality</a:t>
            </a:r>
          </a:p>
        </p:txBody>
      </p:sp>
      <p:pic>
        <p:nvPicPr>
          <p:cNvPr id="5" name="Picture 4" descr="A living room with a wood floor&#10;&#10;Description automatically generated with low confidence">
            <a:extLst>
              <a:ext uri="{FF2B5EF4-FFF2-40B4-BE49-F238E27FC236}">
                <a16:creationId xmlns:a16="http://schemas.microsoft.com/office/drawing/2014/main" id="{4C2F5FB1-BBDB-4545-9D75-C889C2B6959B}"/>
              </a:ext>
            </a:extLst>
          </p:cNvPr>
          <p:cNvPicPr>
            <a:picLocks noChangeAspect="1"/>
          </p:cNvPicPr>
          <p:nvPr/>
        </p:nvPicPr>
        <p:blipFill>
          <a:blip r:embed="rId4"/>
          <a:stretch>
            <a:fillRect/>
          </a:stretch>
        </p:blipFill>
        <p:spPr>
          <a:xfrm>
            <a:off x="6042030" y="1447801"/>
            <a:ext cx="5721762" cy="4349815"/>
          </a:xfrm>
          <a:prstGeom prst="rect">
            <a:avLst/>
          </a:prstGeom>
        </p:spPr>
      </p:pic>
      <p:grpSp>
        <p:nvGrpSpPr>
          <p:cNvPr id="14" name="Group 13">
            <a:extLst>
              <a:ext uri="{FF2B5EF4-FFF2-40B4-BE49-F238E27FC236}">
                <a16:creationId xmlns:a16="http://schemas.microsoft.com/office/drawing/2014/main" id="{7A04E426-0142-4A93-9821-434C6001305D}"/>
              </a:ext>
            </a:extLst>
          </p:cNvPr>
          <p:cNvGrpSpPr/>
          <p:nvPr/>
        </p:nvGrpSpPr>
        <p:grpSpPr>
          <a:xfrm>
            <a:off x="6037442" y="1354165"/>
            <a:ext cx="5726351" cy="4443451"/>
            <a:chOff x="6035853" y="1354164"/>
            <a:chExt cx="5726351" cy="4443451"/>
          </a:xfrm>
        </p:grpSpPr>
        <p:sp>
          <p:nvSpPr>
            <p:cNvPr id="13" name="Rectangle 12">
              <a:extLst>
                <a:ext uri="{FF2B5EF4-FFF2-40B4-BE49-F238E27FC236}">
                  <a16:creationId xmlns:a16="http://schemas.microsoft.com/office/drawing/2014/main" id="{DE36678C-569D-4FC2-9E24-ADF898946D3D}"/>
                </a:ext>
              </a:extLst>
            </p:cNvPr>
            <p:cNvSpPr/>
            <p:nvPr/>
          </p:nvSpPr>
          <p:spPr>
            <a:xfrm>
              <a:off x="6035853" y="1371600"/>
              <a:ext cx="5726351" cy="4426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Diagram&#10;&#10;Description automatically generated">
              <a:extLst>
                <a:ext uri="{FF2B5EF4-FFF2-40B4-BE49-F238E27FC236}">
                  <a16:creationId xmlns:a16="http://schemas.microsoft.com/office/drawing/2014/main" id="{EAFBD667-9B14-44FE-BA65-8C362E1F386E}"/>
                </a:ext>
              </a:extLst>
            </p:cNvPr>
            <p:cNvPicPr>
              <a:picLocks noChangeAspect="1"/>
            </p:cNvPicPr>
            <p:nvPr/>
          </p:nvPicPr>
          <p:blipFill>
            <a:blip r:embed="rId5"/>
            <a:stretch>
              <a:fillRect/>
            </a:stretch>
          </p:blipFill>
          <p:spPr>
            <a:xfrm>
              <a:off x="6750418" y="1354164"/>
              <a:ext cx="4342718" cy="4443451"/>
            </a:xfrm>
            <a:prstGeom prst="rect">
              <a:avLst/>
            </a:prstGeom>
          </p:spPr>
        </p:pic>
      </p:grpSp>
    </p:spTree>
    <p:extLst>
      <p:ext uri="{BB962C8B-B14F-4D97-AF65-F5344CB8AC3E}">
        <p14:creationId xmlns:p14="http://schemas.microsoft.com/office/powerpoint/2010/main" val="198297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500"/>
                                        <p:tgtEl>
                                          <p:spTgt spid="4">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animEffect transition="in" filter="fade">
                                      <p:cBhvr>
                                        <p:cTn id="15" dur="500"/>
                                        <p:tgtEl>
                                          <p:spTgt spid="4">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A6AB8E-C83F-40FE-A0F9-61B5BA8E620F}"/>
              </a:ext>
            </a:extLst>
          </p:cNvPr>
          <p:cNvSpPr/>
          <p:nvPr/>
        </p:nvSpPr>
        <p:spPr>
          <a:xfrm>
            <a:off x="943405" y="1158009"/>
            <a:ext cx="4759465" cy="2051535"/>
          </a:xfrm>
          <a:prstGeom prst="rect">
            <a:avLst/>
          </a:prstGeom>
          <a:gradFill flip="none" rotWithShape="1">
            <a:gsLst>
              <a:gs pos="0">
                <a:srgbClr val="00A7D0">
                  <a:tint val="66000"/>
                  <a:satMod val="160000"/>
                </a:srgbClr>
              </a:gs>
              <a:gs pos="50000">
                <a:srgbClr val="00A7D0">
                  <a:tint val="44500"/>
                  <a:satMod val="160000"/>
                </a:srgbClr>
              </a:gs>
              <a:gs pos="100000">
                <a:srgbClr val="00A7D0">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1037139" y="1158009"/>
            <a:ext cx="4571999" cy="5552525"/>
          </a:xfrm>
        </p:spPr>
        <p:txBody>
          <a:bodyPr>
            <a:noAutofit/>
          </a:bodyPr>
          <a:lstStyle/>
          <a:p>
            <a:pPr>
              <a:spcBef>
                <a:spcPts val="0"/>
              </a:spcBef>
            </a:pPr>
            <a:r>
              <a:rPr lang="en-US" dirty="0"/>
              <a:t>“In LEED, the Indoor Environmental Quality category </a:t>
            </a:r>
            <a:r>
              <a:rPr lang="en-US" b="1" dirty="0"/>
              <a:t>addresses design strategies and environmental factors </a:t>
            </a:r>
            <a:r>
              <a:rPr lang="en-US" dirty="0"/>
              <a:t>— such as </a:t>
            </a:r>
          </a:p>
          <a:p>
            <a:pPr marL="285750" indent="-285750">
              <a:spcBef>
                <a:spcPts val="0"/>
              </a:spcBef>
              <a:buFont typeface="Arial" panose="020B0604020202020204" pitchFamily="34" charset="0"/>
              <a:buChar char="•"/>
            </a:pPr>
            <a:r>
              <a:rPr lang="en-US" dirty="0"/>
              <a:t>air quality, </a:t>
            </a:r>
          </a:p>
          <a:p>
            <a:pPr marL="285750" indent="-285750">
              <a:spcBef>
                <a:spcPts val="0"/>
              </a:spcBef>
              <a:buFont typeface="Arial" panose="020B0604020202020204" pitchFamily="34" charset="0"/>
              <a:buChar char="•"/>
            </a:pPr>
            <a:r>
              <a:rPr lang="en-US" dirty="0"/>
              <a:t>lighting quality, </a:t>
            </a:r>
          </a:p>
          <a:p>
            <a:pPr marL="285750" indent="-285750">
              <a:spcBef>
                <a:spcPts val="0"/>
              </a:spcBef>
              <a:buFont typeface="Arial" panose="020B0604020202020204" pitchFamily="34" charset="0"/>
              <a:buChar char="•"/>
            </a:pPr>
            <a:r>
              <a:rPr lang="en-US" dirty="0"/>
              <a:t>acoustic design and </a:t>
            </a:r>
          </a:p>
          <a:p>
            <a:pPr marL="285750" indent="-285750">
              <a:spcBef>
                <a:spcPts val="0"/>
              </a:spcBef>
              <a:buFont typeface="Arial" panose="020B0604020202020204" pitchFamily="34" charset="0"/>
              <a:buChar char="•"/>
            </a:pPr>
            <a:r>
              <a:rPr lang="en-US" dirty="0"/>
              <a:t>control over one's surroundings</a:t>
            </a:r>
          </a:p>
          <a:p>
            <a:pPr>
              <a:spcBef>
                <a:spcPts val="0"/>
              </a:spcBef>
            </a:pPr>
            <a:r>
              <a:rPr lang="en-US" dirty="0"/>
              <a:t>— that influence the way people learn, work and live.”</a:t>
            </a:r>
          </a:p>
          <a:p>
            <a:pPr>
              <a:spcBef>
                <a:spcPts val="0"/>
              </a:spcBef>
            </a:pPr>
            <a:endParaRPr lang="en-US" dirty="0"/>
          </a:p>
          <a:p>
            <a:pPr>
              <a:spcBef>
                <a:spcPts val="0"/>
              </a:spcBef>
            </a:pPr>
            <a:r>
              <a:rPr lang="en-US" dirty="0"/>
              <a:t>Smart home technologies are designed to manage and control the air quality, lighting quality, and influence acoustic elements within a space.</a:t>
            </a:r>
          </a:p>
          <a:p>
            <a:pPr>
              <a:spcBef>
                <a:spcPts val="0"/>
              </a:spcBef>
            </a:pPr>
            <a:endParaRPr lang="en-US" dirty="0"/>
          </a:p>
          <a:p>
            <a:pPr>
              <a:spcBef>
                <a:spcPts val="0"/>
              </a:spcBef>
            </a:pPr>
            <a:r>
              <a:rPr lang="en-US" dirty="0"/>
              <a:t>Some smart home technologies analyze both influent and effluent water of each home or business. This provides us an immense advantage as the managers of water quality and wastewater treatment within the development.</a:t>
            </a:r>
          </a:p>
          <a:p>
            <a:pPr>
              <a:spcBef>
                <a:spcPts val="0"/>
              </a:spcBef>
            </a:pPr>
            <a:endParaRPr lang="en-US" dirty="0"/>
          </a:p>
          <a:p>
            <a:pPr>
              <a:spcBef>
                <a:spcPts val="0"/>
              </a:spcBef>
            </a:pPr>
            <a:endParaRPr lang="en-US" dirty="0"/>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79285"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296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20139" y="548409"/>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E: Indoor Air Quality</a:t>
            </a:r>
          </a:p>
        </p:txBody>
      </p:sp>
      <p:pic>
        <p:nvPicPr>
          <p:cNvPr id="12" name="Picture 11" descr="Icon&#10;&#10;Description automatically generated">
            <a:extLst>
              <a:ext uri="{FF2B5EF4-FFF2-40B4-BE49-F238E27FC236}">
                <a16:creationId xmlns:a16="http://schemas.microsoft.com/office/drawing/2014/main" id="{86B9E472-2A25-4E51-A10F-AAFE5C8145F4}"/>
              </a:ext>
            </a:extLst>
          </p:cNvPr>
          <p:cNvPicPr>
            <a:picLocks noChangeAspect="1"/>
          </p:cNvPicPr>
          <p:nvPr/>
        </p:nvPicPr>
        <p:blipFill>
          <a:blip r:embed="rId4"/>
          <a:stretch>
            <a:fillRect/>
          </a:stretch>
        </p:blipFill>
        <p:spPr>
          <a:xfrm>
            <a:off x="7221347" y="3962400"/>
            <a:ext cx="1091070" cy="1079239"/>
          </a:xfrm>
          <a:prstGeom prst="rect">
            <a:avLst/>
          </a:prstGeom>
        </p:spPr>
      </p:pic>
      <p:pic>
        <p:nvPicPr>
          <p:cNvPr id="5" name="Picture 4" descr="Diagram&#10;&#10;Description automatically generated">
            <a:extLst>
              <a:ext uri="{FF2B5EF4-FFF2-40B4-BE49-F238E27FC236}">
                <a16:creationId xmlns:a16="http://schemas.microsoft.com/office/drawing/2014/main" id="{DB8C6E38-7672-4809-A0CC-84F031CE0174}"/>
              </a:ext>
            </a:extLst>
          </p:cNvPr>
          <p:cNvPicPr>
            <a:picLocks noChangeAspect="1"/>
          </p:cNvPicPr>
          <p:nvPr/>
        </p:nvPicPr>
        <p:blipFill rotWithShape="1">
          <a:blip r:embed="rId5"/>
          <a:srcRect t="13354"/>
          <a:stretch/>
        </p:blipFill>
        <p:spPr>
          <a:xfrm>
            <a:off x="6066848" y="1371601"/>
            <a:ext cx="5667952" cy="5420675"/>
          </a:xfrm>
          <a:prstGeom prst="rect">
            <a:avLst/>
          </a:prstGeom>
        </p:spPr>
      </p:pic>
      <p:pic>
        <p:nvPicPr>
          <p:cNvPr id="7" name="Picture 6" descr="Diagram&#10;&#10;Description automatically generated">
            <a:extLst>
              <a:ext uri="{FF2B5EF4-FFF2-40B4-BE49-F238E27FC236}">
                <a16:creationId xmlns:a16="http://schemas.microsoft.com/office/drawing/2014/main" id="{0780FCE4-54B2-4BA9-9E73-178290928AE5}"/>
              </a:ext>
            </a:extLst>
          </p:cNvPr>
          <p:cNvPicPr>
            <a:picLocks noChangeAspect="1"/>
          </p:cNvPicPr>
          <p:nvPr/>
        </p:nvPicPr>
        <p:blipFill>
          <a:blip r:embed="rId6"/>
          <a:stretch>
            <a:fillRect/>
          </a:stretch>
        </p:blipFill>
        <p:spPr>
          <a:xfrm>
            <a:off x="6055285" y="1434615"/>
            <a:ext cx="6115900" cy="4407749"/>
          </a:xfrm>
          <a:prstGeom prst="rect">
            <a:avLst/>
          </a:prstGeom>
        </p:spPr>
      </p:pic>
    </p:spTree>
    <p:extLst>
      <p:ext uri="{BB962C8B-B14F-4D97-AF65-F5344CB8AC3E}">
        <p14:creationId xmlns:p14="http://schemas.microsoft.com/office/powerpoint/2010/main" val="234527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500"/>
                                        <p:tgtEl>
                                          <p:spTgt spid="4">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animEffect transition="in" filter="fade">
                                      <p:cBhvr>
                                        <p:cTn id="15" dur="500"/>
                                        <p:tgtEl>
                                          <p:spTgt spid="4">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A6AB8E-C83F-40FE-A0F9-61B5BA8E620F}"/>
              </a:ext>
            </a:extLst>
          </p:cNvPr>
          <p:cNvSpPr/>
          <p:nvPr/>
        </p:nvSpPr>
        <p:spPr>
          <a:xfrm>
            <a:off x="914401" y="1189697"/>
            <a:ext cx="4759465" cy="4856250"/>
          </a:xfrm>
          <a:prstGeom prst="rect">
            <a:avLst/>
          </a:prstGeom>
          <a:gradFill flip="none" rotWithShape="1">
            <a:gsLst>
              <a:gs pos="0">
                <a:srgbClr val="983C2C">
                  <a:tint val="66000"/>
                  <a:satMod val="160000"/>
                </a:srgbClr>
              </a:gs>
              <a:gs pos="50000">
                <a:srgbClr val="983C2C">
                  <a:tint val="44500"/>
                  <a:satMod val="160000"/>
                </a:srgbClr>
              </a:gs>
              <a:gs pos="100000">
                <a:srgbClr val="983C2C">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79285"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296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20139" y="548409"/>
            <a:ext cx="6570198" cy="609600"/>
          </a:xfrm>
        </p:spPr>
        <p:txBody>
          <a:bodyPr/>
          <a:lstStyle/>
          <a:p>
            <a:r>
              <a:rPr lang="en-US" dirty="0"/>
              <a:t>LEED 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F: Innovation: O &amp; RP</a:t>
            </a:r>
          </a:p>
        </p:txBody>
      </p:sp>
      <p:pic>
        <p:nvPicPr>
          <p:cNvPr id="12" name="Picture 11" descr="Icon&#10;&#10;Description automatically generated">
            <a:extLst>
              <a:ext uri="{FF2B5EF4-FFF2-40B4-BE49-F238E27FC236}">
                <a16:creationId xmlns:a16="http://schemas.microsoft.com/office/drawing/2014/main" id="{86B9E472-2A25-4E51-A10F-AAFE5C8145F4}"/>
              </a:ext>
            </a:extLst>
          </p:cNvPr>
          <p:cNvPicPr>
            <a:picLocks noChangeAspect="1"/>
          </p:cNvPicPr>
          <p:nvPr/>
        </p:nvPicPr>
        <p:blipFill>
          <a:blip r:embed="rId4"/>
          <a:stretch>
            <a:fillRect/>
          </a:stretch>
        </p:blipFill>
        <p:spPr>
          <a:xfrm>
            <a:off x="7221347" y="3962400"/>
            <a:ext cx="1091070" cy="1079239"/>
          </a:xfrm>
          <a:prstGeom prst="rect">
            <a:avLst/>
          </a:prstGeom>
        </p:spPr>
      </p:pic>
      <p:sp>
        <p:nvSpPr>
          <p:cNvPr id="5" name="Flowchart: Connector 4">
            <a:extLst>
              <a:ext uri="{FF2B5EF4-FFF2-40B4-BE49-F238E27FC236}">
                <a16:creationId xmlns:a16="http://schemas.microsoft.com/office/drawing/2014/main" id="{044094B1-8BA0-425E-B319-2CCA8B080B85}"/>
              </a:ext>
            </a:extLst>
          </p:cNvPr>
          <p:cNvSpPr/>
          <p:nvPr/>
        </p:nvSpPr>
        <p:spPr>
          <a:xfrm>
            <a:off x="7162801" y="2529609"/>
            <a:ext cx="1219200" cy="120419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Icon&#10;&#10;Description automatically generated">
            <a:extLst>
              <a:ext uri="{FF2B5EF4-FFF2-40B4-BE49-F238E27FC236}">
                <a16:creationId xmlns:a16="http://schemas.microsoft.com/office/drawing/2014/main" id="{4CCFF2A6-1E10-4943-9C67-AB3F24CE84EA}"/>
              </a:ext>
            </a:extLst>
          </p:cNvPr>
          <p:cNvPicPr>
            <a:picLocks noChangeAspect="1"/>
          </p:cNvPicPr>
          <p:nvPr/>
        </p:nvPicPr>
        <p:blipFill>
          <a:blip r:embed="rId5"/>
          <a:stretch>
            <a:fillRect/>
          </a:stretch>
        </p:blipFill>
        <p:spPr>
          <a:xfrm>
            <a:off x="7064130" y="2457457"/>
            <a:ext cx="1405505" cy="1348497"/>
          </a:xfrm>
          <a:prstGeom prst="rect">
            <a:avLst/>
          </a:prstGeom>
        </p:spPr>
      </p:pic>
      <p:sp>
        <p:nvSpPr>
          <p:cNvPr id="14" name="Text Placeholder 3">
            <a:extLst>
              <a:ext uri="{FF2B5EF4-FFF2-40B4-BE49-F238E27FC236}">
                <a16:creationId xmlns:a16="http://schemas.microsoft.com/office/drawing/2014/main" id="{A77AC616-CFFC-4EA7-AFB5-38B0CFBA229A}"/>
              </a:ext>
            </a:extLst>
          </p:cNvPr>
          <p:cNvSpPr>
            <a:spLocks noGrp="1"/>
          </p:cNvSpPr>
          <p:nvPr>
            <p:ph type="body" sz="half" idx="2"/>
          </p:nvPr>
        </p:nvSpPr>
        <p:spPr>
          <a:xfrm>
            <a:off x="914401" y="1189697"/>
            <a:ext cx="4572000" cy="1404663"/>
          </a:xfrm>
        </p:spPr>
        <p:txBody>
          <a:bodyPr>
            <a:noAutofit/>
          </a:bodyPr>
          <a:lstStyle/>
          <a:p>
            <a:r>
              <a:rPr lang="en-US" dirty="0">
                <a:solidFill>
                  <a:schemeClr val="tx1"/>
                </a:solidFill>
              </a:rPr>
              <a:t>“This credit is worth 1-5 points.  Projects can earn additional credits for innovations in green building.  There are three ways to earn credits in this section: </a:t>
            </a:r>
          </a:p>
          <a:p>
            <a:r>
              <a:rPr lang="en-US" dirty="0">
                <a:solidFill>
                  <a:schemeClr val="tx1"/>
                </a:solidFill>
              </a:rPr>
              <a:t>(1) Achieve significant, measurable environmental performance using a strategy not included in the LEED rating system; </a:t>
            </a:r>
          </a:p>
          <a:p>
            <a:r>
              <a:rPr lang="en-US" dirty="0">
                <a:solidFill>
                  <a:schemeClr val="tx1"/>
                </a:solidFill>
              </a:rPr>
              <a:t>(2) Achieve a pilot credit not currently included in an existing rating system from USGBC’s Pilot Credit Library; or </a:t>
            </a:r>
          </a:p>
          <a:p>
            <a:r>
              <a:rPr lang="en-US" dirty="0">
                <a:solidFill>
                  <a:schemeClr val="tx1"/>
                </a:solidFill>
              </a:rPr>
              <a:t>(3) Achieve exemplary performance of an existing LEED prerequisite or credit as per the Reference Guide (usually defined as double the existing threshold or at the next incremental percentage threshold).”</a:t>
            </a:r>
          </a:p>
          <a:p>
            <a:pPr>
              <a:spcBef>
                <a:spcPts val="0"/>
              </a:spcBef>
            </a:pPr>
            <a:endParaRPr lang="en-US" dirty="0"/>
          </a:p>
          <a:p>
            <a:pPr>
              <a:spcBef>
                <a:spcPts val="0"/>
              </a:spcBef>
            </a:pPr>
            <a:endParaRPr lang="en-US" dirty="0"/>
          </a:p>
        </p:txBody>
      </p:sp>
    </p:spTree>
    <p:extLst>
      <p:ext uri="{BB962C8B-B14F-4D97-AF65-F5344CB8AC3E}">
        <p14:creationId xmlns:p14="http://schemas.microsoft.com/office/powerpoint/2010/main" val="51498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50" fill="hold"/>
                                        <p:tgtEl>
                                          <p:spTgt spid="13"/>
                                        </p:tgtEl>
                                        <p:attrNameLst>
                                          <p:attrName>ppt_x</p:attrName>
                                        </p:attrNameLst>
                                      </p:cBhvr>
                                      <p:tavLst>
                                        <p:tav tm="0">
                                          <p:val>
                                            <p:strVal val="0-#ppt_w/2"/>
                                          </p:val>
                                        </p:tav>
                                        <p:tav tm="100000">
                                          <p:val>
                                            <p:strVal val="#ppt_x"/>
                                          </p:val>
                                        </p:tav>
                                      </p:tavLst>
                                    </p:anim>
                                    <p:anim calcmode="lin" valueType="num">
                                      <p:cBhvr additive="base">
                                        <p:cTn id="12"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fade">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fade">
                                      <p:cBhvr>
                                        <p:cTn id="25" dur="500"/>
                                        <p:tgtEl>
                                          <p:spTgt spid="1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xEl>
                                              <p:pRg st="2" end="2"/>
                                            </p:txEl>
                                          </p:spTgt>
                                        </p:tgtEl>
                                        <p:attrNameLst>
                                          <p:attrName>style.visibility</p:attrName>
                                        </p:attrNameLst>
                                      </p:cBhvr>
                                      <p:to>
                                        <p:strVal val="visible"/>
                                      </p:to>
                                    </p:set>
                                    <p:animEffect transition="in" filter="fade">
                                      <p:cBhvr>
                                        <p:cTn id="30" dur="500"/>
                                        <p:tgtEl>
                                          <p:spTgt spid="1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
                                            <p:txEl>
                                              <p:pRg st="3" end="3"/>
                                            </p:txEl>
                                          </p:spTgt>
                                        </p:tgtEl>
                                        <p:attrNameLst>
                                          <p:attrName>style.visibility</p:attrName>
                                        </p:attrNameLst>
                                      </p:cBhvr>
                                      <p:to>
                                        <p:strVal val="visible"/>
                                      </p:to>
                                    </p:set>
                                    <p:animEffect transition="in" filter="fade">
                                      <p:cBhvr>
                                        <p:cTn id="35"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Diagram&#10;&#10;Description automatically generated">
            <a:extLst>
              <a:ext uri="{FF2B5EF4-FFF2-40B4-BE49-F238E27FC236}">
                <a16:creationId xmlns:a16="http://schemas.microsoft.com/office/drawing/2014/main" id="{1691A7FB-2D21-42AC-B1E8-82386CDC44CC}"/>
              </a:ext>
            </a:extLst>
          </p:cNvPr>
          <p:cNvPicPr>
            <a:picLocks noChangeAspect="1"/>
          </p:cNvPicPr>
          <p:nvPr/>
        </p:nvPicPr>
        <p:blipFill rotWithShape="1">
          <a:blip r:embed="rId2"/>
          <a:srcRect l="5902"/>
          <a:stretch/>
        </p:blipFill>
        <p:spPr>
          <a:xfrm>
            <a:off x="6079285" y="1018655"/>
            <a:ext cx="6073872" cy="4986136"/>
          </a:xfrm>
          <a:prstGeom prst="rect">
            <a:avLst/>
          </a:prstGeom>
        </p:spPr>
      </p:pic>
      <p:grpSp>
        <p:nvGrpSpPr>
          <p:cNvPr id="26" name="Group 25">
            <a:extLst>
              <a:ext uri="{FF2B5EF4-FFF2-40B4-BE49-F238E27FC236}">
                <a16:creationId xmlns:a16="http://schemas.microsoft.com/office/drawing/2014/main" id="{F4AF6326-E374-40FB-A2AC-90DAEA8741DA}"/>
              </a:ext>
            </a:extLst>
          </p:cNvPr>
          <p:cNvGrpSpPr/>
          <p:nvPr/>
        </p:nvGrpSpPr>
        <p:grpSpPr>
          <a:xfrm>
            <a:off x="8229600" y="3048000"/>
            <a:ext cx="1524000" cy="1524000"/>
            <a:chOff x="8151812" y="3124200"/>
            <a:chExt cx="1474836" cy="1447800"/>
          </a:xfrm>
        </p:grpSpPr>
        <p:sp>
          <p:nvSpPr>
            <p:cNvPr id="28" name="Oval 27">
              <a:extLst>
                <a:ext uri="{FF2B5EF4-FFF2-40B4-BE49-F238E27FC236}">
                  <a16:creationId xmlns:a16="http://schemas.microsoft.com/office/drawing/2014/main" id="{C7411968-049A-4D0C-A3C4-17750077EDCC}"/>
                </a:ext>
              </a:extLst>
            </p:cNvPr>
            <p:cNvSpPr/>
            <p:nvPr/>
          </p:nvSpPr>
          <p:spPr>
            <a:xfrm>
              <a:off x="8151812" y="3124200"/>
              <a:ext cx="1474836"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Logo&#10;&#10;Description automatically generated">
              <a:extLst>
                <a:ext uri="{FF2B5EF4-FFF2-40B4-BE49-F238E27FC236}">
                  <a16:creationId xmlns:a16="http://schemas.microsoft.com/office/drawing/2014/main" id="{DDEEA20F-9870-4E8C-8CCD-B644F3C322E0}"/>
                </a:ext>
              </a:extLst>
            </p:cNvPr>
            <p:cNvPicPr>
              <a:picLocks noChangeAspect="1"/>
            </p:cNvPicPr>
            <p:nvPr/>
          </p:nvPicPr>
          <p:blipFill>
            <a:blip r:embed="rId3"/>
            <a:stretch>
              <a:fillRect/>
            </a:stretch>
          </p:blipFill>
          <p:spPr>
            <a:xfrm>
              <a:off x="8151812" y="3124200"/>
              <a:ext cx="1474836" cy="1447800"/>
            </a:xfrm>
            <a:prstGeom prst="rect">
              <a:avLst/>
            </a:prstGeom>
          </p:spPr>
        </p:pic>
      </p:grpSp>
      <p:sp>
        <p:nvSpPr>
          <p:cNvPr id="10" name="Title 1">
            <a:extLst>
              <a:ext uri="{FF2B5EF4-FFF2-40B4-BE49-F238E27FC236}">
                <a16:creationId xmlns:a16="http://schemas.microsoft.com/office/drawing/2014/main" id="{219CA819-CBD3-41FF-89E7-8D5CFAA71047}"/>
              </a:ext>
            </a:extLst>
          </p:cNvPr>
          <p:cNvSpPr>
            <a:spLocks noGrp="1"/>
          </p:cNvSpPr>
          <p:nvPr>
            <p:ph type="title"/>
          </p:nvPr>
        </p:nvSpPr>
        <p:spPr>
          <a:xfrm>
            <a:off x="1020139" y="548409"/>
            <a:ext cx="6570198" cy="609600"/>
          </a:xfrm>
        </p:spPr>
        <p:txBody>
          <a:bodyPr/>
          <a:lstStyle/>
          <a:p>
            <a:r>
              <a:rPr lang="en-US"/>
              <a:t>LEED </a:t>
            </a:r>
            <a:r>
              <a:rPr lang="en-US" dirty="0"/>
              <a:t>Platinum Certification –</a:t>
            </a:r>
          </a:p>
        </p:txBody>
      </p:sp>
      <p:sp>
        <p:nvSpPr>
          <p:cNvPr id="11" name="Title 1">
            <a:extLst>
              <a:ext uri="{FF2B5EF4-FFF2-40B4-BE49-F238E27FC236}">
                <a16:creationId xmlns:a16="http://schemas.microsoft.com/office/drawing/2014/main" id="{BA772846-8E50-4193-9A30-1E562002043B}"/>
              </a:ext>
            </a:extLst>
          </p:cNvPr>
          <p:cNvSpPr txBox="1">
            <a:spLocks/>
          </p:cNvSpPr>
          <p:nvPr/>
        </p:nvSpPr>
        <p:spPr>
          <a:xfrm>
            <a:off x="7590338" y="549017"/>
            <a:ext cx="4600075" cy="609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a:lstStyle>
          <a:p>
            <a:r>
              <a:rPr lang="en-US" sz="3200" dirty="0"/>
              <a:t>F: Innovation: IO &amp; RP</a:t>
            </a:r>
          </a:p>
        </p:txBody>
      </p:sp>
      <p:pic>
        <p:nvPicPr>
          <p:cNvPr id="12" name="Picture 11" descr="Icon&#10;&#10;Description automatically generated">
            <a:extLst>
              <a:ext uri="{FF2B5EF4-FFF2-40B4-BE49-F238E27FC236}">
                <a16:creationId xmlns:a16="http://schemas.microsoft.com/office/drawing/2014/main" id="{86B9E472-2A25-4E51-A10F-AAFE5C8145F4}"/>
              </a:ext>
            </a:extLst>
          </p:cNvPr>
          <p:cNvPicPr>
            <a:picLocks noChangeAspect="1"/>
          </p:cNvPicPr>
          <p:nvPr/>
        </p:nvPicPr>
        <p:blipFill>
          <a:blip r:embed="rId4"/>
          <a:stretch>
            <a:fillRect/>
          </a:stretch>
        </p:blipFill>
        <p:spPr>
          <a:xfrm>
            <a:off x="7221347" y="3962400"/>
            <a:ext cx="1091070" cy="1079239"/>
          </a:xfrm>
          <a:prstGeom prst="rect">
            <a:avLst/>
          </a:prstGeom>
        </p:spPr>
      </p:pic>
      <p:sp>
        <p:nvSpPr>
          <p:cNvPr id="14" name="Text Placeholder 3">
            <a:extLst>
              <a:ext uri="{FF2B5EF4-FFF2-40B4-BE49-F238E27FC236}">
                <a16:creationId xmlns:a16="http://schemas.microsoft.com/office/drawing/2014/main" id="{A77AC616-CFFC-4EA7-AFB5-38B0CFBA229A}"/>
              </a:ext>
            </a:extLst>
          </p:cNvPr>
          <p:cNvSpPr>
            <a:spLocks noGrp="1"/>
          </p:cNvSpPr>
          <p:nvPr>
            <p:ph type="body" sz="half" idx="2"/>
          </p:nvPr>
        </p:nvSpPr>
        <p:spPr>
          <a:xfrm>
            <a:off x="914401" y="1189696"/>
            <a:ext cx="4572000" cy="5592104"/>
          </a:xfrm>
        </p:spPr>
        <p:txBody>
          <a:bodyPr>
            <a:noAutofit/>
          </a:bodyPr>
          <a:lstStyle/>
          <a:p>
            <a:r>
              <a:rPr lang="en-US" dirty="0">
                <a:solidFill>
                  <a:schemeClr val="tx1"/>
                </a:solidFill>
              </a:rPr>
              <a:t>In reviewing the 112 Credit system, this development will easily achieve significant, measurable environmental performance.</a:t>
            </a:r>
          </a:p>
          <a:p>
            <a:r>
              <a:rPr lang="en-US" dirty="0">
                <a:solidFill>
                  <a:schemeClr val="tx1"/>
                </a:solidFill>
              </a:rPr>
              <a:t>We may also achieve pilot credits not currently included in the existing rating system from USGBC’s Pilot Credit Library </a:t>
            </a:r>
          </a:p>
          <a:p>
            <a:r>
              <a:rPr lang="en-US" dirty="0">
                <a:solidFill>
                  <a:schemeClr val="tx1"/>
                </a:solidFill>
              </a:rPr>
              <a:t>Most notably, we can easily achieve exemplary performance of existing LEED prerequisites and credits per the Reference Guide.</a:t>
            </a:r>
          </a:p>
          <a:p>
            <a:r>
              <a:rPr lang="en-US" dirty="0">
                <a:solidFill>
                  <a:schemeClr val="tx1"/>
                </a:solidFill>
              </a:rPr>
              <a:t>As LEED point metrics are constantly being updated, these achievements are to be fully quantified closer to the time of construction.</a:t>
            </a:r>
            <a:endParaRPr lang="en-US" dirty="0"/>
          </a:p>
          <a:p>
            <a:pPr>
              <a:spcBef>
                <a:spcPts val="0"/>
              </a:spcBef>
            </a:pPr>
            <a:endParaRPr lang="en-US" dirty="0"/>
          </a:p>
        </p:txBody>
      </p:sp>
      <p:sp>
        <p:nvSpPr>
          <p:cNvPr id="5" name="TextBox 4">
            <a:extLst>
              <a:ext uri="{FF2B5EF4-FFF2-40B4-BE49-F238E27FC236}">
                <a16:creationId xmlns:a16="http://schemas.microsoft.com/office/drawing/2014/main" id="{EFAA7BD7-E865-439B-B9C8-54E359E72905}"/>
              </a:ext>
            </a:extLst>
          </p:cNvPr>
          <p:cNvSpPr txBox="1"/>
          <p:nvPr/>
        </p:nvSpPr>
        <p:spPr>
          <a:xfrm>
            <a:off x="7263288" y="6007034"/>
            <a:ext cx="3826954" cy="215444"/>
          </a:xfrm>
          <a:prstGeom prst="rect">
            <a:avLst/>
          </a:prstGeom>
          <a:noFill/>
        </p:spPr>
        <p:txBody>
          <a:bodyPr wrap="square" rtlCol="0">
            <a:spAutoFit/>
          </a:bodyPr>
          <a:lstStyle/>
          <a:p>
            <a:pPr algn="ctr"/>
            <a:r>
              <a:rPr lang="en-US" sz="800" dirty="0">
                <a:hlinkClick r:id="rId5"/>
              </a:rPr>
              <a:t>https://www.usgbc.org/credits</a:t>
            </a:r>
            <a:endParaRPr lang="en-US" sz="800" dirty="0"/>
          </a:p>
        </p:txBody>
      </p:sp>
      <p:pic>
        <p:nvPicPr>
          <p:cNvPr id="7" name="Picture 6" descr="Graphical user interface, text, application&#10;&#10;Description automatically generated">
            <a:extLst>
              <a:ext uri="{FF2B5EF4-FFF2-40B4-BE49-F238E27FC236}">
                <a16:creationId xmlns:a16="http://schemas.microsoft.com/office/drawing/2014/main" id="{383F16CF-9FA4-4260-A229-B835AA9139D8}"/>
              </a:ext>
            </a:extLst>
          </p:cNvPr>
          <p:cNvPicPr>
            <a:picLocks noChangeAspect="1"/>
          </p:cNvPicPr>
          <p:nvPr/>
        </p:nvPicPr>
        <p:blipFill>
          <a:blip r:embed="rId6"/>
          <a:stretch>
            <a:fillRect/>
          </a:stretch>
        </p:blipFill>
        <p:spPr>
          <a:xfrm>
            <a:off x="5715000" y="1054034"/>
            <a:ext cx="6121400" cy="4953000"/>
          </a:xfrm>
          <a:prstGeom prst="rect">
            <a:avLst/>
          </a:prstGeom>
        </p:spPr>
      </p:pic>
      <p:pic>
        <p:nvPicPr>
          <p:cNvPr id="9" name="Picture 8">
            <a:extLst>
              <a:ext uri="{FF2B5EF4-FFF2-40B4-BE49-F238E27FC236}">
                <a16:creationId xmlns:a16="http://schemas.microsoft.com/office/drawing/2014/main" id="{73E116ED-3BC8-43CA-87C2-472863EEC450}"/>
              </a:ext>
            </a:extLst>
          </p:cNvPr>
          <p:cNvPicPr>
            <a:picLocks noChangeAspect="1"/>
          </p:cNvPicPr>
          <p:nvPr/>
        </p:nvPicPr>
        <p:blipFill>
          <a:blip r:embed="rId7"/>
          <a:stretch>
            <a:fillRect/>
          </a:stretch>
        </p:blipFill>
        <p:spPr>
          <a:xfrm>
            <a:off x="6324600" y="1981201"/>
            <a:ext cx="533400" cy="547077"/>
          </a:xfrm>
          <a:prstGeom prst="rect">
            <a:avLst/>
          </a:prstGeom>
        </p:spPr>
      </p:pic>
      <p:pic>
        <p:nvPicPr>
          <p:cNvPr id="16" name="Picture 15">
            <a:extLst>
              <a:ext uri="{FF2B5EF4-FFF2-40B4-BE49-F238E27FC236}">
                <a16:creationId xmlns:a16="http://schemas.microsoft.com/office/drawing/2014/main" id="{734A6407-63D2-4CB3-B3B7-347B0F669381}"/>
              </a:ext>
            </a:extLst>
          </p:cNvPr>
          <p:cNvPicPr>
            <a:picLocks noChangeAspect="1"/>
          </p:cNvPicPr>
          <p:nvPr/>
        </p:nvPicPr>
        <p:blipFill>
          <a:blip r:embed="rId8"/>
          <a:stretch>
            <a:fillRect/>
          </a:stretch>
        </p:blipFill>
        <p:spPr>
          <a:xfrm>
            <a:off x="6324600" y="2528277"/>
            <a:ext cx="533400" cy="533400"/>
          </a:xfrm>
          <a:prstGeom prst="rect">
            <a:avLst/>
          </a:prstGeom>
        </p:spPr>
      </p:pic>
      <p:pic>
        <p:nvPicPr>
          <p:cNvPr id="18" name="Picture 17">
            <a:extLst>
              <a:ext uri="{FF2B5EF4-FFF2-40B4-BE49-F238E27FC236}">
                <a16:creationId xmlns:a16="http://schemas.microsoft.com/office/drawing/2014/main" id="{311C84CE-1DCF-45EA-9825-C2C106BFCDB4}"/>
              </a:ext>
            </a:extLst>
          </p:cNvPr>
          <p:cNvPicPr>
            <a:picLocks noChangeAspect="1"/>
          </p:cNvPicPr>
          <p:nvPr/>
        </p:nvPicPr>
        <p:blipFill>
          <a:blip r:embed="rId9"/>
          <a:stretch>
            <a:fillRect/>
          </a:stretch>
        </p:blipFill>
        <p:spPr>
          <a:xfrm>
            <a:off x="6291947" y="3572554"/>
            <a:ext cx="559419" cy="533400"/>
          </a:xfrm>
          <a:prstGeom prst="rect">
            <a:avLst/>
          </a:prstGeom>
        </p:spPr>
      </p:pic>
      <p:pic>
        <p:nvPicPr>
          <p:cNvPr id="20" name="Picture 19">
            <a:extLst>
              <a:ext uri="{FF2B5EF4-FFF2-40B4-BE49-F238E27FC236}">
                <a16:creationId xmlns:a16="http://schemas.microsoft.com/office/drawing/2014/main" id="{0FBE2B99-165B-4C82-B6F1-B3F15A6FEED3}"/>
              </a:ext>
            </a:extLst>
          </p:cNvPr>
          <p:cNvPicPr>
            <a:picLocks noChangeAspect="1"/>
          </p:cNvPicPr>
          <p:nvPr/>
        </p:nvPicPr>
        <p:blipFill>
          <a:blip r:embed="rId10"/>
          <a:stretch>
            <a:fillRect/>
          </a:stretch>
        </p:blipFill>
        <p:spPr>
          <a:xfrm>
            <a:off x="6308658" y="4105954"/>
            <a:ext cx="523747" cy="512114"/>
          </a:xfrm>
          <a:prstGeom prst="rect">
            <a:avLst/>
          </a:prstGeom>
        </p:spPr>
      </p:pic>
      <p:pic>
        <p:nvPicPr>
          <p:cNvPr id="22" name="Picture 21">
            <a:extLst>
              <a:ext uri="{FF2B5EF4-FFF2-40B4-BE49-F238E27FC236}">
                <a16:creationId xmlns:a16="http://schemas.microsoft.com/office/drawing/2014/main" id="{2F2A4BF6-F75F-452E-A0CA-A98A05B50D0E}"/>
              </a:ext>
            </a:extLst>
          </p:cNvPr>
          <p:cNvPicPr>
            <a:picLocks noChangeAspect="1"/>
          </p:cNvPicPr>
          <p:nvPr/>
        </p:nvPicPr>
        <p:blipFill>
          <a:blip r:embed="rId11"/>
          <a:stretch>
            <a:fillRect/>
          </a:stretch>
        </p:blipFill>
        <p:spPr>
          <a:xfrm>
            <a:off x="6283062" y="4626439"/>
            <a:ext cx="549343" cy="523792"/>
          </a:xfrm>
          <a:prstGeom prst="rect">
            <a:avLst/>
          </a:prstGeom>
        </p:spPr>
      </p:pic>
      <p:pic>
        <p:nvPicPr>
          <p:cNvPr id="25" name="Picture 24">
            <a:extLst>
              <a:ext uri="{FF2B5EF4-FFF2-40B4-BE49-F238E27FC236}">
                <a16:creationId xmlns:a16="http://schemas.microsoft.com/office/drawing/2014/main" id="{579636C1-D4A2-4531-B9AA-5EF3418DED5B}"/>
              </a:ext>
            </a:extLst>
          </p:cNvPr>
          <p:cNvPicPr>
            <a:picLocks noChangeAspect="1"/>
          </p:cNvPicPr>
          <p:nvPr/>
        </p:nvPicPr>
        <p:blipFill>
          <a:blip r:embed="rId12"/>
          <a:stretch>
            <a:fillRect/>
          </a:stretch>
        </p:blipFill>
        <p:spPr>
          <a:xfrm>
            <a:off x="6291947" y="5176225"/>
            <a:ext cx="533399" cy="533399"/>
          </a:xfrm>
          <a:prstGeom prst="rect">
            <a:avLst/>
          </a:prstGeom>
        </p:spPr>
      </p:pic>
      <p:pic>
        <p:nvPicPr>
          <p:cNvPr id="29" name="Picture 28" descr="A picture containing logo&#10;&#10;Description automatically generated">
            <a:extLst>
              <a:ext uri="{FF2B5EF4-FFF2-40B4-BE49-F238E27FC236}">
                <a16:creationId xmlns:a16="http://schemas.microsoft.com/office/drawing/2014/main" id="{8BD775C3-6D3A-42E0-9FF2-50CDCA305F64}"/>
              </a:ext>
            </a:extLst>
          </p:cNvPr>
          <p:cNvPicPr>
            <a:picLocks noChangeAspect="1"/>
          </p:cNvPicPr>
          <p:nvPr/>
        </p:nvPicPr>
        <p:blipFill>
          <a:blip r:embed="rId13"/>
          <a:stretch>
            <a:fillRect/>
          </a:stretch>
        </p:blipFill>
        <p:spPr>
          <a:xfrm>
            <a:off x="5821823" y="1991044"/>
            <a:ext cx="5927370" cy="3812922"/>
          </a:xfrm>
          <a:prstGeom prst="rect">
            <a:avLst/>
          </a:prstGeom>
        </p:spPr>
      </p:pic>
      <p:pic>
        <p:nvPicPr>
          <p:cNvPr id="32" name="Picture 31" descr="A picture containing timeline&#10;&#10;Description automatically generated">
            <a:extLst>
              <a:ext uri="{FF2B5EF4-FFF2-40B4-BE49-F238E27FC236}">
                <a16:creationId xmlns:a16="http://schemas.microsoft.com/office/drawing/2014/main" id="{99AA6408-011B-40DF-963C-79B3635D38DD}"/>
              </a:ext>
            </a:extLst>
          </p:cNvPr>
          <p:cNvPicPr>
            <a:picLocks noChangeAspect="1"/>
          </p:cNvPicPr>
          <p:nvPr/>
        </p:nvPicPr>
        <p:blipFill>
          <a:blip r:embed="rId14"/>
          <a:stretch>
            <a:fillRect/>
          </a:stretch>
        </p:blipFill>
        <p:spPr>
          <a:xfrm>
            <a:off x="5821824" y="1981201"/>
            <a:ext cx="5980699" cy="3858145"/>
          </a:xfrm>
          <a:prstGeom prst="rect">
            <a:avLst/>
          </a:prstGeom>
        </p:spPr>
      </p:pic>
    </p:spTree>
    <p:extLst>
      <p:ext uri="{BB962C8B-B14F-4D97-AF65-F5344CB8AC3E}">
        <p14:creationId xmlns:p14="http://schemas.microsoft.com/office/powerpoint/2010/main" val="184978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26"/>
                                        </p:tgtEl>
                                      </p:cBhvr>
                                    </p:animEffect>
                                    <p:animScale>
                                      <p:cBhvr>
                                        <p:cTn id="10" dur="250" autoRev="1" fill="hold"/>
                                        <p:tgtEl>
                                          <p:spTgt spid="26"/>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Effect transition="in" filter="fade">
                                      <p:cBhvr>
                                        <p:cTn id="15" dur="500"/>
                                        <p:tgtEl>
                                          <p:spTgt spid="1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500"/>
                            </p:stCondLst>
                            <p:childTnLst>
                              <p:par>
                                <p:cTn id="20" presetID="2" presetClass="entr" presetSubtype="12"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6"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3"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childTnLst>
                          </p:cTn>
                        </p:par>
                        <p:par>
                          <p:cTn id="34" fill="hold">
                            <p:stCondLst>
                              <p:cond delay="2000"/>
                            </p:stCondLst>
                            <p:childTnLst>
                              <p:par>
                                <p:cTn id="35" presetID="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0-#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2" presetClass="entr" presetSubtype="3"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1+#ppt_w/2"/>
                                          </p:val>
                                        </p:tav>
                                        <p:tav tm="100000">
                                          <p:val>
                                            <p:strVal val="#ppt_x"/>
                                          </p:val>
                                        </p:tav>
                                      </p:tavLst>
                                    </p:anim>
                                    <p:anim calcmode="lin" valueType="num">
                                      <p:cBhvr additive="base">
                                        <p:cTn id="4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
                                            <p:txEl>
                                              <p:pRg st="2" end="2"/>
                                            </p:txEl>
                                          </p:spTgt>
                                        </p:tgtEl>
                                        <p:attrNameLst>
                                          <p:attrName>style.visibility</p:attrName>
                                        </p:attrNameLst>
                                      </p:cBhvr>
                                      <p:to>
                                        <p:strVal val="visible"/>
                                      </p:to>
                                    </p:set>
                                    <p:animEffect transition="in" filter="fade">
                                      <p:cBhvr>
                                        <p:cTn id="53" dur="500"/>
                                        <p:tgtEl>
                                          <p:spTgt spid="14">
                                            <p:txEl>
                                              <p:pRg st="2" end="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500"/>
                            </p:stCondLst>
                            <p:childTnLst>
                              <p:par>
                                <p:cTn id="58" presetID="2" presetClass="entr" presetSubtype="12" fill="hold" grpId="0" nodeType="afterEffect">
                                  <p:stCondLst>
                                    <p:cond delay="125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1500" fill="hold"/>
                                        <p:tgtEl>
                                          <p:spTgt spid="5"/>
                                        </p:tgtEl>
                                        <p:attrNameLst>
                                          <p:attrName>ppt_x</p:attrName>
                                        </p:attrNameLst>
                                      </p:cBhvr>
                                      <p:tavLst>
                                        <p:tav tm="0">
                                          <p:val>
                                            <p:strVal val="0-#ppt_w/2"/>
                                          </p:val>
                                        </p:tav>
                                        <p:tav tm="100000">
                                          <p:val>
                                            <p:strVal val="#ppt_x"/>
                                          </p:val>
                                        </p:tav>
                                      </p:tavLst>
                                    </p:anim>
                                    <p:anim calcmode="lin" valueType="num">
                                      <p:cBhvr additive="base">
                                        <p:cTn id="61"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4">
                                            <p:txEl>
                                              <p:pRg st="3" end="3"/>
                                            </p:txEl>
                                          </p:spTgt>
                                        </p:tgtEl>
                                        <p:attrNameLst>
                                          <p:attrName>style.visibility</p:attrName>
                                        </p:attrNameLst>
                                      </p:cBhvr>
                                      <p:to>
                                        <p:strVal val="visible"/>
                                      </p:to>
                                    </p:set>
                                    <p:animEffect transition="in" filter="fade">
                                      <p:cBhvr>
                                        <p:cTn id="66" dur="500"/>
                                        <p:tgtEl>
                                          <p:spTgt spid="14">
                                            <p:txEl>
                                              <p:pRg st="3" end="3"/>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2738</TotalTime>
  <Words>2481</Words>
  <Application>Microsoft Office PowerPoint</Application>
  <PresentationFormat>Widescreen</PresentationFormat>
  <Paragraphs>245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Exceeding LEED Parameters</vt:lpstr>
      <vt:lpstr>LEED Parameters Met and Exceeded</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lpstr>LEED Platinum Certification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 x</dc:creator>
  <cp:lastModifiedBy>x x</cp:lastModifiedBy>
  <cp:revision>1</cp:revision>
  <dcterms:created xsi:type="dcterms:W3CDTF">2024-08-13T19:14:31Z</dcterms:created>
  <dcterms:modified xsi:type="dcterms:W3CDTF">2024-08-16T16:57:08Z</dcterms:modified>
</cp:coreProperties>
</file>